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jpeg" ContentType="image/jpeg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bin" ContentType="application/vnd.openxmlformats-officedocument.oleObject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4"/>
  </p:notesMasterIdLst>
  <p:sldIdLst>
    <p:sldId id="256" r:id="rId2"/>
    <p:sldId id="257" r:id="rId3"/>
    <p:sldId id="263" r:id="rId4"/>
    <p:sldId id="264" r:id="rId5"/>
    <p:sldId id="265" r:id="rId6"/>
    <p:sldId id="266" r:id="rId7"/>
    <p:sldId id="267" r:id="rId8"/>
    <p:sldId id="268" r:id="rId9"/>
    <p:sldId id="269" r:id="rId10"/>
    <p:sldId id="270" r:id="rId11"/>
    <p:sldId id="271" r:id="rId12"/>
    <p:sldId id="272" r:id="rId13"/>
    <p:sldId id="273" r:id="rId14"/>
    <p:sldId id="274" r:id="rId15"/>
    <p:sldId id="275" r:id="rId16"/>
    <p:sldId id="276" r:id="rId17"/>
    <p:sldId id="277" r:id="rId18"/>
    <p:sldId id="278" r:id="rId19"/>
    <p:sldId id="279" r:id="rId20"/>
    <p:sldId id="280" r:id="rId21"/>
    <p:sldId id="281" r:id="rId22"/>
    <p:sldId id="282" r:id="rId23"/>
    <p:sldId id="283" r:id="rId24"/>
    <p:sldId id="284" r:id="rId25"/>
    <p:sldId id="285" r:id="rId26"/>
    <p:sldId id="331" r:id="rId27"/>
    <p:sldId id="286" r:id="rId28"/>
    <p:sldId id="287" r:id="rId29"/>
    <p:sldId id="288" r:id="rId30"/>
    <p:sldId id="289" r:id="rId31"/>
    <p:sldId id="290" r:id="rId32"/>
    <p:sldId id="291" r:id="rId33"/>
    <p:sldId id="292" r:id="rId34"/>
    <p:sldId id="293" r:id="rId35"/>
    <p:sldId id="294" r:id="rId36"/>
    <p:sldId id="295" r:id="rId37"/>
    <p:sldId id="296" r:id="rId38"/>
    <p:sldId id="297" r:id="rId39"/>
    <p:sldId id="298" r:id="rId40"/>
    <p:sldId id="299" r:id="rId41"/>
    <p:sldId id="300" r:id="rId42"/>
    <p:sldId id="301" r:id="rId43"/>
    <p:sldId id="302" r:id="rId44"/>
    <p:sldId id="303" r:id="rId45"/>
    <p:sldId id="304" r:id="rId46"/>
    <p:sldId id="305" r:id="rId47"/>
    <p:sldId id="306" r:id="rId48"/>
    <p:sldId id="307" r:id="rId49"/>
    <p:sldId id="308" r:id="rId50"/>
    <p:sldId id="309" r:id="rId51"/>
    <p:sldId id="310" r:id="rId52"/>
    <p:sldId id="311" r:id="rId53"/>
    <p:sldId id="312" r:id="rId54"/>
    <p:sldId id="313" r:id="rId55"/>
    <p:sldId id="314" r:id="rId56"/>
    <p:sldId id="315" r:id="rId57"/>
    <p:sldId id="316" r:id="rId58"/>
    <p:sldId id="317" r:id="rId59"/>
    <p:sldId id="318" r:id="rId60"/>
    <p:sldId id="319" r:id="rId61"/>
    <p:sldId id="320" r:id="rId62"/>
    <p:sldId id="321" r:id="rId63"/>
    <p:sldId id="322" r:id="rId64"/>
    <p:sldId id="323" r:id="rId65"/>
    <p:sldId id="324" r:id="rId66"/>
    <p:sldId id="325" r:id="rId67"/>
    <p:sldId id="326" r:id="rId68"/>
    <p:sldId id="327" r:id="rId69"/>
    <p:sldId id="328" r:id="rId70"/>
    <p:sldId id="329" r:id="rId71"/>
    <p:sldId id="330" r:id="rId72"/>
    <p:sldId id="258" r:id="rId7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54"/>
  </p:normalViewPr>
  <p:slideViewPr>
    <p:cSldViewPr snapToGrid="0" snapToObjects="1">
      <p:cViewPr varScale="1">
        <p:scale>
          <a:sx n="108" d="100"/>
          <a:sy n="108" d="100"/>
        </p:scale>
        <p:origin x="73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slide" Target="slides/slide72.xml"/><Relationship Id="rId74" Type="http://schemas.openxmlformats.org/officeDocument/2006/relationships/notesMaster" Target="notesMasters/notesMaster1.xml"/><Relationship Id="rId75" Type="http://schemas.openxmlformats.org/officeDocument/2006/relationships/presProps" Target="presProps.xml"/><Relationship Id="rId76" Type="http://schemas.openxmlformats.org/officeDocument/2006/relationships/viewProps" Target="viewProps.xml"/><Relationship Id="rId77" Type="http://schemas.openxmlformats.org/officeDocument/2006/relationships/theme" Target="theme/theme1.xml"/><Relationship Id="rId78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emf"/><Relationship Id="rId2" Type="http://schemas.openxmlformats.org/officeDocument/2006/relationships/image" Target="../media/image43.emf"/><Relationship Id="rId3" Type="http://schemas.openxmlformats.org/officeDocument/2006/relationships/image" Target="../media/image44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8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3.emf"/><Relationship Id="rId2" Type="http://schemas.openxmlformats.org/officeDocument/2006/relationships/image" Target="../media/image54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5.emf"/><Relationship Id="rId2" Type="http://schemas.openxmlformats.org/officeDocument/2006/relationships/image" Target="../media/image56.emf"/><Relationship Id="rId3" Type="http://schemas.openxmlformats.org/officeDocument/2006/relationships/image" Target="../media/image57.emf"/></Relationships>
</file>

<file path=ppt/drawings/_rels/vmlDrawing15.v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4" Type="http://schemas.openxmlformats.org/officeDocument/2006/relationships/image" Target="../media/image62.emf"/><Relationship Id="rId5" Type="http://schemas.openxmlformats.org/officeDocument/2006/relationships/image" Target="../media/image63.emf"/><Relationship Id="rId6" Type="http://schemas.openxmlformats.org/officeDocument/2006/relationships/image" Target="../media/image64.emf"/><Relationship Id="rId1" Type="http://schemas.openxmlformats.org/officeDocument/2006/relationships/image" Target="../media/image59.emf"/><Relationship Id="rId2" Type="http://schemas.openxmlformats.org/officeDocument/2006/relationships/image" Target="../media/image60.emf"/></Relationships>
</file>

<file path=ppt/drawings/_rels/vmlDrawing16.v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4" Type="http://schemas.openxmlformats.org/officeDocument/2006/relationships/image" Target="../media/image62.emf"/><Relationship Id="rId5" Type="http://schemas.openxmlformats.org/officeDocument/2006/relationships/image" Target="../media/image63.emf"/><Relationship Id="rId6" Type="http://schemas.openxmlformats.org/officeDocument/2006/relationships/image" Target="../media/image64.emf"/><Relationship Id="rId7" Type="http://schemas.openxmlformats.org/officeDocument/2006/relationships/image" Target="../media/image65.emf"/><Relationship Id="rId8" Type="http://schemas.openxmlformats.org/officeDocument/2006/relationships/image" Target="../media/image66.emf"/><Relationship Id="rId9" Type="http://schemas.openxmlformats.org/officeDocument/2006/relationships/image" Target="../media/image67.emf"/><Relationship Id="rId1" Type="http://schemas.openxmlformats.org/officeDocument/2006/relationships/image" Target="../media/image59.emf"/><Relationship Id="rId2" Type="http://schemas.openxmlformats.org/officeDocument/2006/relationships/image" Target="../media/image60.emf"/></Relationships>
</file>

<file path=ppt/drawings/_rels/vmlDrawing17.v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4" Type="http://schemas.openxmlformats.org/officeDocument/2006/relationships/image" Target="../media/image62.emf"/><Relationship Id="rId5" Type="http://schemas.openxmlformats.org/officeDocument/2006/relationships/image" Target="../media/image63.emf"/><Relationship Id="rId6" Type="http://schemas.openxmlformats.org/officeDocument/2006/relationships/image" Target="../media/image64.emf"/><Relationship Id="rId7" Type="http://schemas.openxmlformats.org/officeDocument/2006/relationships/image" Target="../media/image68.emf"/><Relationship Id="rId8" Type="http://schemas.openxmlformats.org/officeDocument/2006/relationships/image" Target="../media/image69.emf"/><Relationship Id="rId1" Type="http://schemas.openxmlformats.org/officeDocument/2006/relationships/image" Target="../media/image59.emf"/><Relationship Id="rId2" Type="http://schemas.openxmlformats.org/officeDocument/2006/relationships/image" Target="../media/image60.emf"/></Relationships>
</file>

<file path=ppt/drawings/_rels/vmlDrawing18.v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4" Type="http://schemas.openxmlformats.org/officeDocument/2006/relationships/image" Target="../media/image62.emf"/><Relationship Id="rId5" Type="http://schemas.openxmlformats.org/officeDocument/2006/relationships/image" Target="../media/image63.emf"/><Relationship Id="rId6" Type="http://schemas.openxmlformats.org/officeDocument/2006/relationships/image" Target="../media/image64.emf"/><Relationship Id="rId7" Type="http://schemas.openxmlformats.org/officeDocument/2006/relationships/image" Target="../media/image68.emf"/><Relationship Id="rId8" Type="http://schemas.openxmlformats.org/officeDocument/2006/relationships/image" Target="../media/image70.emf"/><Relationship Id="rId9" Type="http://schemas.openxmlformats.org/officeDocument/2006/relationships/image" Target="../media/image71.emf"/><Relationship Id="rId1" Type="http://schemas.openxmlformats.org/officeDocument/2006/relationships/image" Target="../media/image59.emf"/><Relationship Id="rId2" Type="http://schemas.openxmlformats.org/officeDocument/2006/relationships/image" Target="../media/image60.emf"/></Relationships>
</file>

<file path=ppt/drawings/_rels/vmlDrawing19.v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4" Type="http://schemas.openxmlformats.org/officeDocument/2006/relationships/image" Target="../media/image62.emf"/><Relationship Id="rId5" Type="http://schemas.openxmlformats.org/officeDocument/2006/relationships/image" Target="../media/image63.emf"/><Relationship Id="rId6" Type="http://schemas.openxmlformats.org/officeDocument/2006/relationships/image" Target="../media/image64.emf"/><Relationship Id="rId7" Type="http://schemas.openxmlformats.org/officeDocument/2006/relationships/image" Target="../media/image68.emf"/><Relationship Id="rId8" Type="http://schemas.openxmlformats.org/officeDocument/2006/relationships/image" Target="../media/image72.emf"/><Relationship Id="rId9" Type="http://schemas.openxmlformats.org/officeDocument/2006/relationships/image" Target="../media/image73.emf"/><Relationship Id="rId1" Type="http://schemas.openxmlformats.org/officeDocument/2006/relationships/image" Target="../media/image59.emf"/><Relationship Id="rId2" Type="http://schemas.openxmlformats.org/officeDocument/2006/relationships/image" Target="../media/image60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emf"/></Relationships>
</file>

<file path=ppt/drawings/_rels/vmlDrawing20.v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4" Type="http://schemas.openxmlformats.org/officeDocument/2006/relationships/image" Target="../media/image62.emf"/><Relationship Id="rId5" Type="http://schemas.openxmlformats.org/officeDocument/2006/relationships/image" Target="../media/image63.emf"/><Relationship Id="rId6" Type="http://schemas.openxmlformats.org/officeDocument/2006/relationships/image" Target="../media/image64.emf"/><Relationship Id="rId7" Type="http://schemas.openxmlformats.org/officeDocument/2006/relationships/image" Target="../media/image74.emf"/><Relationship Id="rId8" Type="http://schemas.openxmlformats.org/officeDocument/2006/relationships/image" Target="../media/image75.emf"/><Relationship Id="rId9" Type="http://schemas.openxmlformats.org/officeDocument/2006/relationships/image" Target="../media/image68.emf"/><Relationship Id="rId1" Type="http://schemas.openxmlformats.org/officeDocument/2006/relationships/image" Target="../media/image59.emf"/><Relationship Id="rId2" Type="http://schemas.openxmlformats.org/officeDocument/2006/relationships/image" Target="../media/image60.emf"/></Relationships>
</file>

<file path=ppt/drawings/_rels/vmlDrawing21.v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4" Type="http://schemas.openxmlformats.org/officeDocument/2006/relationships/image" Target="../media/image62.emf"/><Relationship Id="rId5" Type="http://schemas.openxmlformats.org/officeDocument/2006/relationships/image" Target="../media/image63.emf"/><Relationship Id="rId6" Type="http://schemas.openxmlformats.org/officeDocument/2006/relationships/image" Target="../media/image64.emf"/><Relationship Id="rId7" Type="http://schemas.openxmlformats.org/officeDocument/2006/relationships/image" Target="../media/image74.emf"/><Relationship Id="rId8" Type="http://schemas.openxmlformats.org/officeDocument/2006/relationships/image" Target="../media/image75.emf"/><Relationship Id="rId9" Type="http://schemas.openxmlformats.org/officeDocument/2006/relationships/image" Target="../media/image68.emf"/><Relationship Id="rId10" Type="http://schemas.openxmlformats.org/officeDocument/2006/relationships/image" Target="../media/image76.emf"/><Relationship Id="rId11" Type="http://schemas.openxmlformats.org/officeDocument/2006/relationships/image" Target="../media/image77.emf"/><Relationship Id="rId1" Type="http://schemas.openxmlformats.org/officeDocument/2006/relationships/image" Target="../media/image59.emf"/><Relationship Id="rId2" Type="http://schemas.openxmlformats.org/officeDocument/2006/relationships/image" Target="../media/image60.emf"/></Relationships>
</file>

<file path=ppt/drawings/_rels/vmlDrawing22.v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4" Type="http://schemas.openxmlformats.org/officeDocument/2006/relationships/image" Target="../media/image62.emf"/><Relationship Id="rId5" Type="http://schemas.openxmlformats.org/officeDocument/2006/relationships/image" Target="../media/image63.emf"/><Relationship Id="rId6" Type="http://schemas.openxmlformats.org/officeDocument/2006/relationships/image" Target="../media/image64.emf"/><Relationship Id="rId7" Type="http://schemas.openxmlformats.org/officeDocument/2006/relationships/image" Target="../media/image74.emf"/><Relationship Id="rId8" Type="http://schemas.openxmlformats.org/officeDocument/2006/relationships/image" Target="../media/image75.emf"/><Relationship Id="rId9" Type="http://schemas.openxmlformats.org/officeDocument/2006/relationships/image" Target="../media/image68.emf"/><Relationship Id="rId10" Type="http://schemas.openxmlformats.org/officeDocument/2006/relationships/image" Target="../media/image78.emf"/><Relationship Id="rId11" Type="http://schemas.openxmlformats.org/officeDocument/2006/relationships/image" Target="../media/image79.emf"/><Relationship Id="rId1" Type="http://schemas.openxmlformats.org/officeDocument/2006/relationships/image" Target="../media/image59.emf"/><Relationship Id="rId2" Type="http://schemas.openxmlformats.org/officeDocument/2006/relationships/image" Target="../media/image60.emf"/></Relationships>
</file>

<file path=ppt/drawings/_rels/vmlDrawing23.vml.rels><?xml version="1.0" encoding="UTF-8" standalone="yes"?>
<Relationships xmlns="http://schemas.openxmlformats.org/package/2006/relationships"><Relationship Id="rId11" Type="http://schemas.openxmlformats.org/officeDocument/2006/relationships/image" Target="../media/image68.emf"/><Relationship Id="rId12" Type="http://schemas.openxmlformats.org/officeDocument/2006/relationships/image" Target="../media/image82.emf"/><Relationship Id="rId13" Type="http://schemas.openxmlformats.org/officeDocument/2006/relationships/image" Target="../media/image83.emf"/><Relationship Id="rId1" Type="http://schemas.openxmlformats.org/officeDocument/2006/relationships/image" Target="../media/image59.emf"/><Relationship Id="rId2" Type="http://schemas.openxmlformats.org/officeDocument/2006/relationships/image" Target="../media/image60.emf"/><Relationship Id="rId3" Type="http://schemas.openxmlformats.org/officeDocument/2006/relationships/image" Target="../media/image61.emf"/><Relationship Id="rId4" Type="http://schemas.openxmlformats.org/officeDocument/2006/relationships/image" Target="../media/image62.emf"/><Relationship Id="rId5" Type="http://schemas.openxmlformats.org/officeDocument/2006/relationships/image" Target="../media/image63.emf"/><Relationship Id="rId6" Type="http://schemas.openxmlformats.org/officeDocument/2006/relationships/image" Target="../media/image64.emf"/><Relationship Id="rId7" Type="http://schemas.openxmlformats.org/officeDocument/2006/relationships/image" Target="../media/image74.emf"/><Relationship Id="rId8" Type="http://schemas.openxmlformats.org/officeDocument/2006/relationships/image" Target="../media/image75.emf"/><Relationship Id="rId9" Type="http://schemas.openxmlformats.org/officeDocument/2006/relationships/image" Target="../media/image80.emf"/><Relationship Id="rId10" Type="http://schemas.openxmlformats.org/officeDocument/2006/relationships/image" Target="../media/image81.e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86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emf"/><Relationship Id="rId2" Type="http://schemas.openxmlformats.org/officeDocument/2006/relationships/image" Target="../media/image28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emf"/><Relationship Id="rId2" Type="http://schemas.openxmlformats.org/officeDocument/2006/relationships/image" Target="../media/image32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emf"/><Relationship Id="rId2" Type="http://schemas.openxmlformats.org/officeDocument/2006/relationships/image" Target="../media/image38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739ECE-0290-C843-B8F6-D22B5FDA7E73}" type="datetimeFigureOut">
              <a:rPr lang="en-US" smtClean="0"/>
              <a:t>1/19/18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8FA004-02C5-0C4E-83E3-A56F60E1E2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1582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www.youtube.com</a:t>
            </a:r>
            <a:r>
              <a:rPr lang="en-US" dirty="0" smtClean="0"/>
              <a:t>/</a:t>
            </a:r>
            <a:r>
              <a:rPr lang="en-US" dirty="0" err="1" smtClean="0"/>
              <a:t>watch?v</a:t>
            </a:r>
            <a:r>
              <a:rPr lang="en-US" dirty="0" smtClean="0"/>
              <a:t>=PQCrX1sQSzY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6CDD25-77F8-C146-A134-78B7D0E2DFF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8479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towardsdatascience.com</a:t>
            </a:r>
            <a:r>
              <a:rPr lang="en-US" dirty="0" smtClean="0"/>
              <a:t>/activation-functions-neural-networks-1cbd9f8d91d6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6CDD25-77F8-C146-A134-78B7D0E2DFF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976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51C37-763A-A544-96C6-A43233B4922E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9614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51C37-763A-A544-96C6-A43233B4922E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4145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machinelearning.apple.com</a:t>
            </a:r>
            <a:r>
              <a:rPr lang="en-US" dirty="0" smtClean="0"/>
              <a:t>/2017/08/06/</a:t>
            </a:r>
            <a:r>
              <a:rPr lang="en-US" dirty="0" err="1" smtClean="0"/>
              <a:t>siri-voices.html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6CDD25-77F8-C146-A134-78B7D0E2DFF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9908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beamandrew.github.io</a:t>
            </a:r>
            <a:r>
              <a:rPr lang="en-US" dirty="0" smtClean="0"/>
              <a:t>/</a:t>
            </a:r>
            <a:r>
              <a:rPr lang="en-US" dirty="0" err="1" smtClean="0"/>
              <a:t>deeplearning</a:t>
            </a:r>
            <a:r>
              <a:rPr lang="en-US" dirty="0" smtClean="0"/>
              <a:t>/2017/02/23/deep_learning_101_part1.html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6CDD25-77F8-C146-A134-78B7D0E2DFF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0172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6CDD25-77F8-C146-A134-78B7D0E2DFF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0173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6CDD25-77F8-C146-A134-78B7D0E2DFF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1947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6CDD25-77F8-C146-A134-78B7D0E2DFF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0525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6CDD25-77F8-C146-A134-78B7D0E2DFF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0836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towardsdatascience.com</a:t>
            </a:r>
            <a:r>
              <a:rPr lang="en-US" dirty="0" smtClean="0"/>
              <a:t>/activation-functions-neural-networks-1cbd9f8d91d6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6CDD25-77F8-C146-A134-78B7D0E2DFF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9722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towardsdatascience.com</a:t>
            </a:r>
            <a:r>
              <a:rPr lang="en-US" dirty="0" smtClean="0"/>
              <a:t>/activation-functions-neural-networks-1cbd9f8d91d6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6CDD25-77F8-C146-A134-78B7D0E2DFF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6703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1D9BD-49BF-D248-9731-049ED570FFCC}" type="datetimeFigureOut">
              <a:rPr lang="en-US" smtClean="0"/>
              <a:t>1/19/18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190BC-F105-924B-8A4C-DD4B06BB61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6726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1D9BD-49BF-D248-9731-049ED570FFCC}" type="datetimeFigureOut">
              <a:rPr lang="en-US" smtClean="0"/>
              <a:t>1/19/18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190BC-F105-924B-8A4C-DD4B06BB61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2882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1D9BD-49BF-D248-9731-049ED570FFCC}" type="datetimeFigureOut">
              <a:rPr lang="en-US" smtClean="0"/>
              <a:t>1/19/18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190BC-F105-924B-8A4C-DD4B06BB61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8332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1D9BD-49BF-D248-9731-049ED570FFCC}" type="datetimeFigureOut">
              <a:rPr lang="en-US" smtClean="0"/>
              <a:t>1/19/18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190BC-F105-924B-8A4C-DD4B06BB61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2853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1D9BD-49BF-D248-9731-049ED570FFCC}" type="datetimeFigureOut">
              <a:rPr lang="en-US" smtClean="0"/>
              <a:t>1/19/18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190BC-F105-924B-8A4C-DD4B06BB61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8785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1D9BD-49BF-D248-9731-049ED570FFCC}" type="datetimeFigureOut">
              <a:rPr lang="en-US" smtClean="0"/>
              <a:t>1/19/18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190BC-F105-924B-8A4C-DD4B06BB61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9877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1D9BD-49BF-D248-9731-049ED570FFCC}" type="datetimeFigureOut">
              <a:rPr lang="en-US" smtClean="0"/>
              <a:t>1/19/18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190BC-F105-924B-8A4C-DD4B06BB61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3729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1D9BD-49BF-D248-9731-049ED570FFCC}" type="datetimeFigureOut">
              <a:rPr lang="en-US" smtClean="0"/>
              <a:t>1/19/18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190BC-F105-924B-8A4C-DD4B06BB61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4257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1D9BD-49BF-D248-9731-049ED570FFCC}" type="datetimeFigureOut">
              <a:rPr lang="en-US" smtClean="0"/>
              <a:t>1/19/18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190BC-F105-924B-8A4C-DD4B06BB61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4200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1D9BD-49BF-D248-9731-049ED570FFCC}" type="datetimeFigureOut">
              <a:rPr lang="en-US" smtClean="0"/>
              <a:t>1/19/18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190BC-F105-924B-8A4C-DD4B06BB61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589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1D9BD-49BF-D248-9731-049ED570FFCC}" type="datetimeFigureOut">
              <a:rPr lang="en-US" smtClean="0"/>
              <a:t>1/19/18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190BC-F105-924B-8A4C-DD4B06BB61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4474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81D9BD-49BF-D248-9731-049ED570FFCC}" type="datetimeFigureOut">
              <a:rPr lang="en-US" smtClean="0"/>
              <a:t>1/19/18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3190BC-F105-924B-8A4C-DD4B06BB61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72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4" Type="http://schemas.openxmlformats.org/officeDocument/2006/relationships/image" Target="../media/image23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4" Type="http://schemas.openxmlformats.org/officeDocument/2006/relationships/image" Target="../media/image24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4" Type="http://schemas.openxmlformats.org/officeDocument/2006/relationships/image" Target="../media/image23.e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oleObject" Target="../embeddings/oleObject4.bin"/><Relationship Id="rId5" Type="http://schemas.openxmlformats.org/officeDocument/2006/relationships/image" Target="../media/image27.emf"/><Relationship Id="rId6" Type="http://schemas.openxmlformats.org/officeDocument/2006/relationships/oleObject" Target="../embeddings/oleObject5.bin"/><Relationship Id="rId7" Type="http://schemas.openxmlformats.org/officeDocument/2006/relationships/image" Target="../media/image28.emf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4" Type="http://schemas.openxmlformats.org/officeDocument/2006/relationships/image" Target="../media/image31.emf"/><Relationship Id="rId5" Type="http://schemas.openxmlformats.org/officeDocument/2006/relationships/oleObject" Target="../embeddings/oleObject7.bin"/><Relationship Id="rId6" Type="http://schemas.openxmlformats.org/officeDocument/2006/relationships/image" Target="../media/image32.emf"/><Relationship Id="rId7" Type="http://schemas.openxmlformats.org/officeDocument/2006/relationships/image" Target="../media/image33.png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4" Type="http://schemas.openxmlformats.org/officeDocument/2006/relationships/image" Target="../media/image34.emf"/><Relationship Id="rId5" Type="http://schemas.openxmlformats.org/officeDocument/2006/relationships/image" Target="../media/image35.png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4" Type="http://schemas.openxmlformats.org/officeDocument/2006/relationships/image" Target="../media/image37.emf"/><Relationship Id="rId5" Type="http://schemas.openxmlformats.org/officeDocument/2006/relationships/oleObject" Target="../embeddings/oleObject10.bin"/><Relationship Id="rId6" Type="http://schemas.openxmlformats.org/officeDocument/2006/relationships/image" Target="../media/image38.emf"/><Relationship Id="rId1" Type="http://schemas.openxmlformats.org/officeDocument/2006/relationships/vmlDrawing" Target="../drawings/vmlDrawing7.vml"/><Relationship Id="rId2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4" Type="http://schemas.openxmlformats.org/officeDocument/2006/relationships/image" Target="../media/image40.emf"/><Relationship Id="rId1" Type="http://schemas.openxmlformats.org/officeDocument/2006/relationships/vmlDrawing" Target="../drawings/vmlDrawing8.vml"/><Relationship Id="rId2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4" Type="http://schemas.openxmlformats.org/officeDocument/2006/relationships/image" Target="../media/image41.emf"/><Relationship Id="rId1" Type="http://schemas.openxmlformats.org/officeDocument/2006/relationships/vmlDrawing" Target="../drawings/vmlDrawing9.vml"/><Relationship Id="rId2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4" Type="http://schemas.openxmlformats.org/officeDocument/2006/relationships/image" Target="../media/image42.emf"/><Relationship Id="rId5" Type="http://schemas.openxmlformats.org/officeDocument/2006/relationships/oleObject" Target="../embeddings/oleObject14.bin"/><Relationship Id="rId6" Type="http://schemas.openxmlformats.org/officeDocument/2006/relationships/image" Target="../media/image43.emf"/><Relationship Id="rId7" Type="http://schemas.openxmlformats.org/officeDocument/2006/relationships/oleObject" Target="../embeddings/oleObject15.bin"/><Relationship Id="rId8" Type="http://schemas.openxmlformats.org/officeDocument/2006/relationships/image" Target="../media/image44.emf"/><Relationship Id="rId1" Type="http://schemas.openxmlformats.org/officeDocument/2006/relationships/vmlDrawing" Target="../drawings/vmlDrawing10.vml"/><Relationship Id="rId2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4" Type="http://schemas.openxmlformats.org/officeDocument/2006/relationships/image" Target="../media/image45.emf"/><Relationship Id="rId5" Type="http://schemas.openxmlformats.org/officeDocument/2006/relationships/image" Target="../media/image46.png"/><Relationship Id="rId1" Type="http://schemas.openxmlformats.org/officeDocument/2006/relationships/vmlDrawing" Target="../drawings/vmlDrawing11.vml"/><Relationship Id="rId2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4" Type="http://schemas.openxmlformats.org/officeDocument/2006/relationships/oleObject" Target="../embeddings/oleObject17.bin"/><Relationship Id="rId5" Type="http://schemas.openxmlformats.org/officeDocument/2006/relationships/image" Target="../media/image48.emf"/><Relationship Id="rId1" Type="http://schemas.openxmlformats.org/officeDocument/2006/relationships/vmlDrawing" Target="../drawings/vmlDrawing12.vml"/><Relationship Id="rId2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4" Type="http://schemas.openxmlformats.org/officeDocument/2006/relationships/image" Target="../media/image53.emf"/><Relationship Id="rId5" Type="http://schemas.openxmlformats.org/officeDocument/2006/relationships/oleObject" Target="../embeddings/oleObject19.bin"/><Relationship Id="rId6" Type="http://schemas.openxmlformats.org/officeDocument/2006/relationships/image" Target="../media/image54.emf"/><Relationship Id="rId1" Type="http://schemas.openxmlformats.org/officeDocument/2006/relationships/vmlDrawing" Target="../drawings/vmlDrawing13.vml"/><Relationship Id="rId2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.bin"/><Relationship Id="rId4" Type="http://schemas.openxmlformats.org/officeDocument/2006/relationships/image" Target="../media/image55.emf"/><Relationship Id="rId5" Type="http://schemas.openxmlformats.org/officeDocument/2006/relationships/oleObject" Target="../embeddings/oleObject21.bin"/><Relationship Id="rId6" Type="http://schemas.openxmlformats.org/officeDocument/2006/relationships/image" Target="../media/image56.emf"/><Relationship Id="rId7" Type="http://schemas.openxmlformats.org/officeDocument/2006/relationships/oleObject" Target="../embeddings/oleObject22.bin"/><Relationship Id="rId8" Type="http://schemas.openxmlformats.org/officeDocument/2006/relationships/image" Target="../media/image57.emf"/><Relationship Id="rId1" Type="http://schemas.openxmlformats.org/officeDocument/2006/relationships/vmlDrawing" Target="../drawings/vmlDrawing14.vml"/><Relationship Id="rId2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/Relationships>
</file>

<file path=ppt/slides/_rels/slide5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2.emf"/><Relationship Id="rId12" Type="http://schemas.openxmlformats.org/officeDocument/2006/relationships/oleObject" Target="../embeddings/oleObject27.bin"/><Relationship Id="rId13" Type="http://schemas.openxmlformats.org/officeDocument/2006/relationships/image" Target="../media/image63.emf"/><Relationship Id="rId14" Type="http://schemas.openxmlformats.org/officeDocument/2006/relationships/oleObject" Target="../embeddings/oleObject28.bin"/><Relationship Id="rId15" Type="http://schemas.openxmlformats.org/officeDocument/2006/relationships/image" Target="../media/image64.emf"/><Relationship Id="rId1" Type="http://schemas.openxmlformats.org/officeDocument/2006/relationships/vmlDrawing" Target="../drawings/vmlDrawing15.v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58.png"/><Relationship Id="rId4" Type="http://schemas.openxmlformats.org/officeDocument/2006/relationships/oleObject" Target="../embeddings/oleObject23.bin"/><Relationship Id="rId5" Type="http://schemas.openxmlformats.org/officeDocument/2006/relationships/image" Target="../media/image59.emf"/><Relationship Id="rId6" Type="http://schemas.openxmlformats.org/officeDocument/2006/relationships/oleObject" Target="../embeddings/oleObject24.bin"/><Relationship Id="rId7" Type="http://schemas.openxmlformats.org/officeDocument/2006/relationships/image" Target="../media/image60.emf"/><Relationship Id="rId8" Type="http://schemas.openxmlformats.org/officeDocument/2006/relationships/oleObject" Target="../embeddings/oleObject25.bin"/><Relationship Id="rId9" Type="http://schemas.openxmlformats.org/officeDocument/2006/relationships/image" Target="../media/image61.emf"/><Relationship Id="rId10" Type="http://schemas.openxmlformats.org/officeDocument/2006/relationships/oleObject" Target="../embeddings/oleObject26.bin"/></Relationships>
</file>

<file path=ppt/slides/_rels/slide58.xml.rels><?xml version="1.0" encoding="UTF-8" standalone="yes"?>
<Relationships xmlns="http://schemas.openxmlformats.org/package/2006/relationships"><Relationship Id="rId9" Type="http://schemas.openxmlformats.org/officeDocument/2006/relationships/image" Target="../media/image61.emf"/><Relationship Id="rId20" Type="http://schemas.openxmlformats.org/officeDocument/2006/relationships/oleObject" Target="../embeddings/oleObject37.bin"/><Relationship Id="rId21" Type="http://schemas.openxmlformats.org/officeDocument/2006/relationships/image" Target="../media/image67.emf"/><Relationship Id="rId10" Type="http://schemas.openxmlformats.org/officeDocument/2006/relationships/oleObject" Target="../embeddings/oleObject32.bin"/><Relationship Id="rId11" Type="http://schemas.openxmlformats.org/officeDocument/2006/relationships/image" Target="../media/image62.emf"/><Relationship Id="rId12" Type="http://schemas.openxmlformats.org/officeDocument/2006/relationships/oleObject" Target="../embeddings/oleObject33.bin"/><Relationship Id="rId13" Type="http://schemas.openxmlformats.org/officeDocument/2006/relationships/image" Target="../media/image63.emf"/><Relationship Id="rId14" Type="http://schemas.openxmlformats.org/officeDocument/2006/relationships/oleObject" Target="../embeddings/oleObject34.bin"/><Relationship Id="rId15" Type="http://schemas.openxmlformats.org/officeDocument/2006/relationships/image" Target="../media/image64.emf"/><Relationship Id="rId16" Type="http://schemas.openxmlformats.org/officeDocument/2006/relationships/oleObject" Target="../embeddings/oleObject35.bin"/><Relationship Id="rId17" Type="http://schemas.openxmlformats.org/officeDocument/2006/relationships/image" Target="../media/image65.emf"/><Relationship Id="rId18" Type="http://schemas.openxmlformats.org/officeDocument/2006/relationships/oleObject" Target="../embeddings/oleObject36.bin"/><Relationship Id="rId19" Type="http://schemas.openxmlformats.org/officeDocument/2006/relationships/image" Target="../media/image66.emf"/><Relationship Id="rId1" Type="http://schemas.openxmlformats.org/officeDocument/2006/relationships/vmlDrawing" Target="../drawings/vmlDrawing16.v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58.png"/><Relationship Id="rId4" Type="http://schemas.openxmlformats.org/officeDocument/2006/relationships/oleObject" Target="../embeddings/oleObject29.bin"/><Relationship Id="rId5" Type="http://schemas.openxmlformats.org/officeDocument/2006/relationships/image" Target="../media/image59.emf"/><Relationship Id="rId6" Type="http://schemas.openxmlformats.org/officeDocument/2006/relationships/oleObject" Target="../embeddings/oleObject30.bin"/><Relationship Id="rId7" Type="http://schemas.openxmlformats.org/officeDocument/2006/relationships/image" Target="../media/image60.emf"/><Relationship Id="rId8" Type="http://schemas.openxmlformats.org/officeDocument/2006/relationships/oleObject" Target="../embeddings/oleObject31.bin"/></Relationships>
</file>

<file path=ppt/slides/_rels/slide5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2.emf"/><Relationship Id="rId12" Type="http://schemas.openxmlformats.org/officeDocument/2006/relationships/oleObject" Target="../embeddings/oleObject42.bin"/><Relationship Id="rId13" Type="http://schemas.openxmlformats.org/officeDocument/2006/relationships/image" Target="../media/image63.emf"/><Relationship Id="rId14" Type="http://schemas.openxmlformats.org/officeDocument/2006/relationships/oleObject" Target="../embeddings/oleObject43.bin"/><Relationship Id="rId15" Type="http://schemas.openxmlformats.org/officeDocument/2006/relationships/image" Target="../media/image64.emf"/><Relationship Id="rId16" Type="http://schemas.openxmlformats.org/officeDocument/2006/relationships/oleObject" Target="../embeddings/oleObject44.bin"/><Relationship Id="rId17" Type="http://schemas.openxmlformats.org/officeDocument/2006/relationships/image" Target="../media/image68.emf"/><Relationship Id="rId18" Type="http://schemas.openxmlformats.org/officeDocument/2006/relationships/oleObject" Target="../embeddings/oleObject45.bin"/><Relationship Id="rId19" Type="http://schemas.openxmlformats.org/officeDocument/2006/relationships/image" Target="../media/image69.emf"/><Relationship Id="rId1" Type="http://schemas.openxmlformats.org/officeDocument/2006/relationships/vmlDrawing" Target="../drawings/vmlDrawing17.v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58.png"/><Relationship Id="rId4" Type="http://schemas.openxmlformats.org/officeDocument/2006/relationships/oleObject" Target="../embeddings/oleObject38.bin"/><Relationship Id="rId5" Type="http://schemas.openxmlformats.org/officeDocument/2006/relationships/image" Target="../media/image59.emf"/><Relationship Id="rId6" Type="http://schemas.openxmlformats.org/officeDocument/2006/relationships/oleObject" Target="../embeddings/oleObject39.bin"/><Relationship Id="rId7" Type="http://schemas.openxmlformats.org/officeDocument/2006/relationships/image" Target="../media/image60.emf"/><Relationship Id="rId8" Type="http://schemas.openxmlformats.org/officeDocument/2006/relationships/oleObject" Target="../embeddings/oleObject40.bin"/><Relationship Id="rId9" Type="http://schemas.openxmlformats.org/officeDocument/2006/relationships/image" Target="../media/image61.emf"/><Relationship Id="rId10" Type="http://schemas.openxmlformats.org/officeDocument/2006/relationships/oleObject" Target="../embeddings/oleObject41.bin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60.xml.rels><?xml version="1.0" encoding="UTF-8" standalone="yes"?>
<Relationships xmlns="http://schemas.openxmlformats.org/package/2006/relationships"><Relationship Id="rId9" Type="http://schemas.openxmlformats.org/officeDocument/2006/relationships/image" Target="../media/image61.emf"/><Relationship Id="rId20" Type="http://schemas.openxmlformats.org/officeDocument/2006/relationships/oleObject" Target="../embeddings/oleObject54.bin"/><Relationship Id="rId21" Type="http://schemas.openxmlformats.org/officeDocument/2006/relationships/image" Target="../media/image71.emf"/><Relationship Id="rId10" Type="http://schemas.openxmlformats.org/officeDocument/2006/relationships/oleObject" Target="../embeddings/oleObject49.bin"/><Relationship Id="rId11" Type="http://schemas.openxmlformats.org/officeDocument/2006/relationships/image" Target="../media/image62.emf"/><Relationship Id="rId12" Type="http://schemas.openxmlformats.org/officeDocument/2006/relationships/oleObject" Target="../embeddings/oleObject50.bin"/><Relationship Id="rId13" Type="http://schemas.openxmlformats.org/officeDocument/2006/relationships/image" Target="../media/image63.emf"/><Relationship Id="rId14" Type="http://schemas.openxmlformats.org/officeDocument/2006/relationships/oleObject" Target="../embeddings/oleObject51.bin"/><Relationship Id="rId15" Type="http://schemas.openxmlformats.org/officeDocument/2006/relationships/image" Target="../media/image64.emf"/><Relationship Id="rId16" Type="http://schemas.openxmlformats.org/officeDocument/2006/relationships/oleObject" Target="../embeddings/oleObject52.bin"/><Relationship Id="rId17" Type="http://schemas.openxmlformats.org/officeDocument/2006/relationships/image" Target="../media/image68.emf"/><Relationship Id="rId18" Type="http://schemas.openxmlformats.org/officeDocument/2006/relationships/oleObject" Target="../embeddings/oleObject53.bin"/><Relationship Id="rId19" Type="http://schemas.openxmlformats.org/officeDocument/2006/relationships/image" Target="../media/image70.emf"/><Relationship Id="rId1" Type="http://schemas.openxmlformats.org/officeDocument/2006/relationships/vmlDrawing" Target="../drawings/vmlDrawing18.v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58.png"/><Relationship Id="rId4" Type="http://schemas.openxmlformats.org/officeDocument/2006/relationships/oleObject" Target="../embeddings/oleObject46.bin"/><Relationship Id="rId5" Type="http://schemas.openxmlformats.org/officeDocument/2006/relationships/image" Target="../media/image59.emf"/><Relationship Id="rId6" Type="http://schemas.openxmlformats.org/officeDocument/2006/relationships/oleObject" Target="../embeddings/oleObject47.bin"/><Relationship Id="rId7" Type="http://schemas.openxmlformats.org/officeDocument/2006/relationships/image" Target="../media/image60.emf"/><Relationship Id="rId8" Type="http://schemas.openxmlformats.org/officeDocument/2006/relationships/oleObject" Target="../embeddings/oleObject48.bin"/></Relationships>
</file>

<file path=ppt/slides/_rels/slide61.xml.rels><?xml version="1.0" encoding="UTF-8" standalone="yes"?>
<Relationships xmlns="http://schemas.openxmlformats.org/package/2006/relationships"><Relationship Id="rId9" Type="http://schemas.openxmlformats.org/officeDocument/2006/relationships/image" Target="../media/image61.emf"/><Relationship Id="rId20" Type="http://schemas.openxmlformats.org/officeDocument/2006/relationships/oleObject" Target="../embeddings/oleObject63.bin"/><Relationship Id="rId21" Type="http://schemas.openxmlformats.org/officeDocument/2006/relationships/image" Target="../media/image73.emf"/><Relationship Id="rId10" Type="http://schemas.openxmlformats.org/officeDocument/2006/relationships/oleObject" Target="../embeddings/oleObject58.bin"/><Relationship Id="rId11" Type="http://schemas.openxmlformats.org/officeDocument/2006/relationships/image" Target="../media/image62.emf"/><Relationship Id="rId12" Type="http://schemas.openxmlformats.org/officeDocument/2006/relationships/oleObject" Target="../embeddings/oleObject59.bin"/><Relationship Id="rId13" Type="http://schemas.openxmlformats.org/officeDocument/2006/relationships/image" Target="../media/image63.emf"/><Relationship Id="rId14" Type="http://schemas.openxmlformats.org/officeDocument/2006/relationships/oleObject" Target="../embeddings/oleObject60.bin"/><Relationship Id="rId15" Type="http://schemas.openxmlformats.org/officeDocument/2006/relationships/image" Target="../media/image64.emf"/><Relationship Id="rId16" Type="http://schemas.openxmlformats.org/officeDocument/2006/relationships/oleObject" Target="../embeddings/oleObject61.bin"/><Relationship Id="rId17" Type="http://schemas.openxmlformats.org/officeDocument/2006/relationships/image" Target="../media/image68.emf"/><Relationship Id="rId18" Type="http://schemas.openxmlformats.org/officeDocument/2006/relationships/oleObject" Target="../embeddings/oleObject62.bin"/><Relationship Id="rId19" Type="http://schemas.openxmlformats.org/officeDocument/2006/relationships/image" Target="../media/image72.emf"/><Relationship Id="rId1" Type="http://schemas.openxmlformats.org/officeDocument/2006/relationships/vmlDrawing" Target="../drawings/vmlDrawing19.v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58.png"/><Relationship Id="rId4" Type="http://schemas.openxmlformats.org/officeDocument/2006/relationships/oleObject" Target="../embeddings/oleObject55.bin"/><Relationship Id="rId5" Type="http://schemas.openxmlformats.org/officeDocument/2006/relationships/image" Target="../media/image59.emf"/><Relationship Id="rId6" Type="http://schemas.openxmlformats.org/officeDocument/2006/relationships/oleObject" Target="../embeddings/oleObject56.bin"/><Relationship Id="rId7" Type="http://schemas.openxmlformats.org/officeDocument/2006/relationships/image" Target="../media/image60.emf"/><Relationship Id="rId8" Type="http://schemas.openxmlformats.org/officeDocument/2006/relationships/oleObject" Target="../embeddings/oleObject57.bin"/></Relationships>
</file>

<file path=ppt/slides/_rels/slide62.xml.rels><?xml version="1.0" encoding="UTF-8" standalone="yes"?>
<Relationships xmlns="http://schemas.openxmlformats.org/package/2006/relationships"><Relationship Id="rId9" Type="http://schemas.openxmlformats.org/officeDocument/2006/relationships/image" Target="../media/image61.emf"/><Relationship Id="rId20" Type="http://schemas.openxmlformats.org/officeDocument/2006/relationships/oleObject" Target="../embeddings/oleObject72.bin"/><Relationship Id="rId21" Type="http://schemas.openxmlformats.org/officeDocument/2006/relationships/image" Target="../media/image68.emf"/><Relationship Id="rId10" Type="http://schemas.openxmlformats.org/officeDocument/2006/relationships/oleObject" Target="../embeddings/oleObject67.bin"/><Relationship Id="rId11" Type="http://schemas.openxmlformats.org/officeDocument/2006/relationships/image" Target="../media/image62.emf"/><Relationship Id="rId12" Type="http://schemas.openxmlformats.org/officeDocument/2006/relationships/oleObject" Target="../embeddings/oleObject68.bin"/><Relationship Id="rId13" Type="http://schemas.openxmlformats.org/officeDocument/2006/relationships/image" Target="../media/image63.emf"/><Relationship Id="rId14" Type="http://schemas.openxmlformats.org/officeDocument/2006/relationships/oleObject" Target="../embeddings/oleObject69.bin"/><Relationship Id="rId15" Type="http://schemas.openxmlformats.org/officeDocument/2006/relationships/image" Target="../media/image64.emf"/><Relationship Id="rId16" Type="http://schemas.openxmlformats.org/officeDocument/2006/relationships/oleObject" Target="../embeddings/oleObject70.bin"/><Relationship Id="rId17" Type="http://schemas.openxmlformats.org/officeDocument/2006/relationships/image" Target="../media/image74.emf"/><Relationship Id="rId18" Type="http://schemas.openxmlformats.org/officeDocument/2006/relationships/oleObject" Target="../embeddings/oleObject71.bin"/><Relationship Id="rId19" Type="http://schemas.openxmlformats.org/officeDocument/2006/relationships/image" Target="../media/image75.emf"/><Relationship Id="rId1" Type="http://schemas.openxmlformats.org/officeDocument/2006/relationships/vmlDrawing" Target="../drawings/vmlDrawing20.v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58.png"/><Relationship Id="rId4" Type="http://schemas.openxmlformats.org/officeDocument/2006/relationships/oleObject" Target="../embeddings/oleObject64.bin"/><Relationship Id="rId5" Type="http://schemas.openxmlformats.org/officeDocument/2006/relationships/image" Target="../media/image59.emf"/><Relationship Id="rId6" Type="http://schemas.openxmlformats.org/officeDocument/2006/relationships/oleObject" Target="../embeddings/oleObject65.bin"/><Relationship Id="rId7" Type="http://schemas.openxmlformats.org/officeDocument/2006/relationships/image" Target="../media/image60.emf"/><Relationship Id="rId8" Type="http://schemas.openxmlformats.org/officeDocument/2006/relationships/oleObject" Target="../embeddings/oleObject66.bin"/></Relationships>
</file>

<file path=ppt/slides/_rels/slide63.xml.rels><?xml version="1.0" encoding="UTF-8" standalone="yes"?>
<Relationships xmlns="http://schemas.openxmlformats.org/package/2006/relationships"><Relationship Id="rId9" Type="http://schemas.openxmlformats.org/officeDocument/2006/relationships/image" Target="../media/image61.emf"/><Relationship Id="rId20" Type="http://schemas.openxmlformats.org/officeDocument/2006/relationships/oleObject" Target="../embeddings/oleObject81.bin"/><Relationship Id="rId21" Type="http://schemas.openxmlformats.org/officeDocument/2006/relationships/image" Target="../media/image68.emf"/><Relationship Id="rId22" Type="http://schemas.openxmlformats.org/officeDocument/2006/relationships/oleObject" Target="../embeddings/oleObject82.bin"/><Relationship Id="rId23" Type="http://schemas.openxmlformats.org/officeDocument/2006/relationships/image" Target="../media/image76.emf"/><Relationship Id="rId24" Type="http://schemas.openxmlformats.org/officeDocument/2006/relationships/oleObject" Target="../embeddings/oleObject83.bin"/><Relationship Id="rId25" Type="http://schemas.openxmlformats.org/officeDocument/2006/relationships/image" Target="../media/image77.emf"/><Relationship Id="rId10" Type="http://schemas.openxmlformats.org/officeDocument/2006/relationships/oleObject" Target="../embeddings/oleObject76.bin"/><Relationship Id="rId11" Type="http://schemas.openxmlformats.org/officeDocument/2006/relationships/image" Target="../media/image62.emf"/><Relationship Id="rId12" Type="http://schemas.openxmlformats.org/officeDocument/2006/relationships/oleObject" Target="../embeddings/oleObject77.bin"/><Relationship Id="rId13" Type="http://schemas.openxmlformats.org/officeDocument/2006/relationships/image" Target="../media/image63.emf"/><Relationship Id="rId14" Type="http://schemas.openxmlformats.org/officeDocument/2006/relationships/oleObject" Target="../embeddings/oleObject78.bin"/><Relationship Id="rId15" Type="http://schemas.openxmlformats.org/officeDocument/2006/relationships/image" Target="../media/image64.emf"/><Relationship Id="rId16" Type="http://schemas.openxmlformats.org/officeDocument/2006/relationships/oleObject" Target="../embeddings/oleObject79.bin"/><Relationship Id="rId17" Type="http://schemas.openxmlformats.org/officeDocument/2006/relationships/image" Target="../media/image74.emf"/><Relationship Id="rId18" Type="http://schemas.openxmlformats.org/officeDocument/2006/relationships/oleObject" Target="../embeddings/oleObject80.bin"/><Relationship Id="rId19" Type="http://schemas.openxmlformats.org/officeDocument/2006/relationships/image" Target="../media/image75.emf"/><Relationship Id="rId1" Type="http://schemas.openxmlformats.org/officeDocument/2006/relationships/vmlDrawing" Target="../drawings/vmlDrawing21.v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58.png"/><Relationship Id="rId4" Type="http://schemas.openxmlformats.org/officeDocument/2006/relationships/oleObject" Target="../embeddings/oleObject73.bin"/><Relationship Id="rId5" Type="http://schemas.openxmlformats.org/officeDocument/2006/relationships/image" Target="../media/image59.emf"/><Relationship Id="rId6" Type="http://schemas.openxmlformats.org/officeDocument/2006/relationships/oleObject" Target="../embeddings/oleObject74.bin"/><Relationship Id="rId7" Type="http://schemas.openxmlformats.org/officeDocument/2006/relationships/image" Target="../media/image60.emf"/><Relationship Id="rId8" Type="http://schemas.openxmlformats.org/officeDocument/2006/relationships/oleObject" Target="../embeddings/oleObject75.bin"/></Relationships>
</file>

<file path=ppt/slides/_rels/slide64.xml.rels><?xml version="1.0" encoding="UTF-8" standalone="yes"?>
<Relationships xmlns="http://schemas.openxmlformats.org/package/2006/relationships"><Relationship Id="rId9" Type="http://schemas.openxmlformats.org/officeDocument/2006/relationships/image" Target="../media/image61.emf"/><Relationship Id="rId20" Type="http://schemas.openxmlformats.org/officeDocument/2006/relationships/oleObject" Target="../embeddings/oleObject92.bin"/><Relationship Id="rId21" Type="http://schemas.openxmlformats.org/officeDocument/2006/relationships/image" Target="../media/image68.emf"/><Relationship Id="rId22" Type="http://schemas.openxmlformats.org/officeDocument/2006/relationships/oleObject" Target="../embeddings/oleObject93.bin"/><Relationship Id="rId23" Type="http://schemas.openxmlformats.org/officeDocument/2006/relationships/image" Target="../media/image78.emf"/><Relationship Id="rId24" Type="http://schemas.openxmlformats.org/officeDocument/2006/relationships/oleObject" Target="../embeddings/oleObject94.bin"/><Relationship Id="rId25" Type="http://schemas.openxmlformats.org/officeDocument/2006/relationships/image" Target="../media/image79.emf"/><Relationship Id="rId10" Type="http://schemas.openxmlformats.org/officeDocument/2006/relationships/oleObject" Target="../embeddings/oleObject87.bin"/><Relationship Id="rId11" Type="http://schemas.openxmlformats.org/officeDocument/2006/relationships/image" Target="../media/image62.emf"/><Relationship Id="rId12" Type="http://schemas.openxmlformats.org/officeDocument/2006/relationships/oleObject" Target="../embeddings/oleObject88.bin"/><Relationship Id="rId13" Type="http://schemas.openxmlformats.org/officeDocument/2006/relationships/image" Target="../media/image63.emf"/><Relationship Id="rId14" Type="http://schemas.openxmlformats.org/officeDocument/2006/relationships/oleObject" Target="../embeddings/oleObject89.bin"/><Relationship Id="rId15" Type="http://schemas.openxmlformats.org/officeDocument/2006/relationships/image" Target="../media/image64.emf"/><Relationship Id="rId16" Type="http://schemas.openxmlformats.org/officeDocument/2006/relationships/oleObject" Target="../embeddings/oleObject90.bin"/><Relationship Id="rId17" Type="http://schemas.openxmlformats.org/officeDocument/2006/relationships/image" Target="../media/image74.emf"/><Relationship Id="rId18" Type="http://schemas.openxmlformats.org/officeDocument/2006/relationships/oleObject" Target="../embeddings/oleObject91.bin"/><Relationship Id="rId19" Type="http://schemas.openxmlformats.org/officeDocument/2006/relationships/image" Target="../media/image75.emf"/><Relationship Id="rId1" Type="http://schemas.openxmlformats.org/officeDocument/2006/relationships/vmlDrawing" Target="../drawings/vmlDrawing22.v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58.png"/><Relationship Id="rId4" Type="http://schemas.openxmlformats.org/officeDocument/2006/relationships/oleObject" Target="../embeddings/oleObject84.bin"/><Relationship Id="rId5" Type="http://schemas.openxmlformats.org/officeDocument/2006/relationships/image" Target="../media/image59.emf"/><Relationship Id="rId6" Type="http://schemas.openxmlformats.org/officeDocument/2006/relationships/oleObject" Target="../embeddings/oleObject85.bin"/><Relationship Id="rId7" Type="http://schemas.openxmlformats.org/officeDocument/2006/relationships/image" Target="../media/image60.emf"/><Relationship Id="rId8" Type="http://schemas.openxmlformats.org/officeDocument/2006/relationships/oleObject" Target="../embeddings/oleObject86.bin"/></Relationships>
</file>

<file path=ppt/slides/_rels/slide65.xml.rels><?xml version="1.0" encoding="UTF-8" standalone="yes"?>
<Relationships xmlns="http://schemas.openxmlformats.org/package/2006/relationships"><Relationship Id="rId9" Type="http://schemas.openxmlformats.org/officeDocument/2006/relationships/image" Target="../media/image61.emf"/><Relationship Id="rId20" Type="http://schemas.openxmlformats.org/officeDocument/2006/relationships/oleObject" Target="../embeddings/oleObject103.bin"/><Relationship Id="rId21" Type="http://schemas.openxmlformats.org/officeDocument/2006/relationships/image" Target="../media/image80.emf"/><Relationship Id="rId22" Type="http://schemas.openxmlformats.org/officeDocument/2006/relationships/oleObject" Target="../embeddings/oleObject104.bin"/><Relationship Id="rId23" Type="http://schemas.openxmlformats.org/officeDocument/2006/relationships/image" Target="../media/image81.emf"/><Relationship Id="rId24" Type="http://schemas.openxmlformats.org/officeDocument/2006/relationships/oleObject" Target="../embeddings/oleObject105.bin"/><Relationship Id="rId25" Type="http://schemas.openxmlformats.org/officeDocument/2006/relationships/image" Target="../media/image68.emf"/><Relationship Id="rId26" Type="http://schemas.openxmlformats.org/officeDocument/2006/relationships/oleObject" Target="../embeddings/oleObject106.bin"/><Relationship Id="rId27" Type="http://schemas.openxmlformats.org/officeDocument/2006/relationships/image" Target="../media/image82.emf"/><Relationship Id="rId28" Type="http://schemas.openxmlformats.org/officeDocument/2006/relationships/oleObject" Target="../embeddings/oleObject107.bin"/><Relationship Id="rId29" Type="http://schemas.openxmlformats.org/officeDocument/2006/relationships/image" Target="../media/image83.emf"/><Relationship Id="rId10" Type="http://schemas.openxmlformats.org/officeDocument/2006/relationships/oleObject" Target="../embeddings/oleObject98.bin"/><Relationship Id="rId11" Type="http://schemas.openxmlformats.org/officeDocument/2006/relationships/image" Target="../media/image62.emf"/><Relationship Id="rId12" Type="http://schemas.openxmlformats.org/officeDocument/2006/relationships/oleObject" Target="../embeddings/oleObject99.bin"/><Relationship Id="rId13" Type="http://schemas.openxmlformats.org/officeDocument/2006/relationships/image" Target="../media/image63.emf"/><Relationship Id="rId14" Type="http://schemas.openxmlformats.org/officeDocument/2006/relationships/oleObject" Target="../embeddings/oleObject100.bin"/><Relationship Id="rId15" Type="http://schemas.openxmlformats.org/officeDocument/2006/relationships/image" Target="../media/image64.emf"/><Relationship Id="rId16" Type="http://schemas.openxmlformats.org/officeDocument/2006/relationships/oleObject" Target="../embeddings/oleObject101.bin"/><Relationship Id="rId17" Type="http://schemas.openxmlformats.org/officeDocument/2006/relationships/image" Target="../media/image74.emf"/><Relationship Id="rId18" Type="http://schemas.openxmlformats.org/officeDocument/2006/relationships/oleObject" Target="../embeddings/oleObject102.bin"/><Relationship Id="rId19" Type="http://schemas.openxmlformats.org/officeDocument/2006/relationships/image" Target="../media/image75.emf"/><Relationship Id="rId1" Type="http://schemas.openxmlformats.org/officeDocument/2006/relationships/vmlDrawing" Target="../drawings/vmlDrawing23.v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58.png"/><Relationship Id="rId4" Type="http://schemas.openxmlformats.org/officeDocument/2006/relationships/oleObject" Target="../embeddings/oleObject95.bin"/><Relationship Id="rId5" Type="http://schemas.openxmlformats.org/officeDocument/2006/relationships/image" Target="../media/image59.emf"/><Relationship Id="rId6" Type="http://schemas.openxmlformats.org/officeDocument/2006/relationships/oleObject" Target="../embeddings/oleObject96.bin"/><Relationship Id="rId7" Type="http://schemas.openxmlformats.org/officeDocument/2006/relationships/image" Target="../media/image60.emf"/><Relationship Id="rId8" Type="http://schemas.openxmlformats.org/officeDocument/2006/relationships/oleObject" Target="../embeddings/oleObject97.bin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4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5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4" Type="http://schemas.openxmlformats.org/officeDocument/2006/relationships/oleObject" Target="../embeddings/oleObject108.bin"/><Relationship Id="rId5" Type="http://schemas.openxmlformats.org/officeDocument/2006/relationships/image" Target="../media/image86.emf"/><Relationship Id="rId1" Type="http://schemas.openxmlformats.org/officeDocument/2006/relationships/vmlDrawing" Target="../drawings/vmlDrawing24.vml"/><Relationship Id="rId2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7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8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61256" y="19994"/>
            <a:ext cx="9144000" cy="2387600"/>
          </a:xfrm>
        </p:spPr>
        <p:txBody>
          <a:bodyPr/>
          <a:lstStyle/>
          <a:p>
            <a:r>
              <a:rPr lang="en-US" dirty="0" smtClean="0"/>
              <a:t>Compute Fest 2018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2773513"/>
            <a:ext cx="9144000" cy="2551048"/>
          </a:xfrm>
        </p:spPr>
        <p:txBody>
          <a:bodyPr>
            <a:normAutofit/>
          </a:bodyPr>
          <a:lstStyle/>
          <a:p>
            <a:r>
              <a:rPr lang="en-US" sz="3200" b="1" dirty="0" smtClean="0"/>
              <a:t>Introduction </a:t>
            </a:r>
            <a:r>
              <a:rPr lang="en-US" sz="3200" b="1" dirty="0"/>
              <a:t>to Deep Learning Image Classification using </a:t>
            </a:r>
            <a:r>
              <a:rPr lang="en-US" sz="3200" b="1" dirty="0" err="1"/>
              <a:t>Keras</a:t>
            </a:r>
            <a:endParaRPr lang="en-US" sz="3200" dirty="0" smtClean="0"/>
          </a:p>
          <a:p>
            <a:r>
              <a:rPr lang="en-US" dirty="0" err="1" smtClean="0"/>
              <a:t>Pavlos</a:t>
            </a:r>
            <a:r>
              <a:rPr lang="en-US" dirty="0" smtClean="0"/>
              <a:t> </a:t>
            </a:r>
            <a:r>
              <a:rPr lang="en-US" dirty="0" err="1" smtClean="0"/>
              <a:t>Protopapas</a:t>
            </a:r>
            <a:r>
              <a:rPr lang="en-US" dirty="0" smtClean="0"/>
              <a:t> and David </a:t>
            </a:r>
            <a:r>
              <a:rPr lang="en-US" dirty="0" err="1" smtClean="0"/>
              <a:t>Wihl</a:t>
            </a:r>
            <a:endParaRPr lang="en-US" dirty="0" smtClean="0"/>
          </a:p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/cs109/2018-ComputeFest/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903" y="189470"/>
            <a:ext cx="1688757" cy="168875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5854" y="0"/>
            <a:ext cx="1688757" cy="168875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903" y="5324561"/>
            <a:ext cx="1214353" cy="1397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5324561"/>
            <a:ext cx="1278526" cy="1436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6646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Deep Learning </a:t>
            </a:r>
            <a:r>
              <a:rPr lang="en-US" dirty="0" err="1" smtClean="0"/>
              <a:t>vs</a:t>
            </a:r>
            <a:r>
              <a:rPr lang="en-US" dirty="0" smtClean="0"/>
              <a:t> Classical ML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0853" y="1609303"/>
            <a:ext cx="5423484" cy="490696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8526912" y="6439041"/>
            <a:ext cx="19331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7F7F7F"/>
                </a:solidFill>
              </a:rPr>
              <a:t>(</a:t>
            </a:r>
            <a:r>
              <a:rPr lang="en-US" dirty="0" err="1">
                <a:solidFill>
                  <a:srgbClr val="7F7F7F"/>
                </a:solidFill>
              </a:rPr>
              <a:t>Goodfellow</a:t>
            </a:r>
            <a:r>
              <a:rPr lang="en-US" dirty="0">
                <a:solidFill>
                  <a:srgbClr val="7F7F7F"/>
                </a:solidFill>
              </a:rPr>
              <a:t> 2016)</a:t>
            </a:r>
          </a:p>
        </p:txBody>
      </p:sp>
    </p:spTree>
    <p:extLst>
      <p:ext uri="{BB962C8B-B14F-4D97-AF65-F5344CB8AC3E}">
        <p14:creationId xmlns:p14="http://schemas.microsoft.com/office/powerpoint/2010/main" val="1064556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Representation Matters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499976"/>
            <a:ext cx="9144000" cy="516636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526912" y="6439041"/>
            <a:ext cx="19331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7F7F7F"/>
                </a:solidFill>
              </a:rPr>
              <a:t>(</a:t>
            </a:r>
            <a:r>
              <a:rPr lang="en-US" dirty="0" err="1">
                <a:solidFill>
                  <a:srgbClr val="7F7F7F"/>
                </a:solidFill>
              </a:rPr>
              <a:t>Goodfellow</a:t>
            </a:r>
            <a:r>
              <a:rPr lang="en-US" dirty="0">
                <a:solidFill>
                  <a:srgbClr val="7F7F7F"/>
                </a:solidFill>
              </a:rPr>
              <a:t> 2016)</a:t>
            </a:r>
          </a:p>
        </p:txBody>
      </p:sp>
    </p:spTree>
    <p:extLst>
      <p:ext uri="{BB962C8B-B14F-4D97-AF65-F5344CB8AC3E}">
        <p14:creationId xmlns:p14="http://schemas.microsoft.com/office/powerpoint/2010/main" val="1319118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Multiple Components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4049" y="1489513"/>
            <a:ext cx="3679420" cy="5133017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8526912" y="6439041"/>
            <a:ext cx="19331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7F7F7F"/>
                </a:solidFill>
              </a:rPr>
              <a:t>(</a:t>
            </a:r>
            <a:r>
              <a:rPr lang="en-US" dirty="0" err="1">
                <a:solidFill>
                  <a:srgbClr val="7F7F7F"/>
                </a:solidFill>
              </a:rPr>
              <a:t>Goodfellow</a:t>
            </a:r>
            <a:r>
              <a:rPr lang="en-US" dirty="0">
                <a:solidFill>
                  <a:srgbClr val="7F7F7F"/>
                </a:solidFill>
              </a:rPr>
              <a:t> 2016)</a:t>
            </a:r>
          </a:p>
        </p:txBody>
      </p:sp>
      <p:sp>
        <p:nvSpPr>
          <p:cNvPr id="6" name="Rectangle 5"/>
          <p:cNvSpPr/>
          <p:nvPr/>
        </p:nvSpPr>
        <p:spPr>
          <a:xfrm>
            <a:off x="4374050" y="1489512"/>
            <a:ext cx="1582679" cy="834422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689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Depth = Repeated Compositions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0758" y="1489513"/>
            <a:ext cx="6310469" cy="479289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8526912" y="6439041"/>
            <a:ext cx="19331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7F7F7F"/>
                </a:solidFill>
              </a:rPr>
              <a:t>(</a:t>
            </a:r>
            <a:r>
              <a:rPr lang="en-US" dirty="0" err="1">
                <a:solidFill>
                  <a:srgbClr val="7F7F7F"/>
                </a:solidFill>
              </a:rPr>
              <a:t>Goodfellow</a:t>
            </a:r>
            <a:r>
              <a:rPr lang="en-US" dirty="0">
                <a:solidFill>
                  <a:srgbClr val="7F7F7F"/>
                </a:solidFill>
              </a:rPr>
              <a:t> 2016)</a:t>
            </a:r>
          </a:p>
        </p:txBody>
      </p:sp>
    </p:spTree>
    <p:extLst>
      <p:ext uri="{BB962C8B-B14F-4D97-AF65-F5344CB8AC3E}">
        <p14:creationId xmlns:p14="http://schemas.microsoft.com/office/powerpoint/2010/main" val="1839693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measure depth?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1417638"/>
            <a:ext cx="8521700" cy="4826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8526912" y="6439041"/>
            <a:ext cx="19331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7F7F7F"/>
                </a:solidFill>
              </a:rPr>
              <a:t>(</a:t>
            </a:r>
            <a:r>
              <a:rPr lang="en-US" dirty="0" err="1">
                <a:solidFill>
                  <a:srgbClr val="7F7F7F"/>
                </a:solidFill>
              </a:rPr>
              <a:t>Goodfellow</a:t>
            </a:r>
            <a:r>
              <a:rPr lang="en-US" dirty="0">
                <a:solidFill>
                  <a:srgbClr val="7F7F7F"/>
                </a:solidFill>
              </a:rPr>
              <a:t> 2016)</a:t>
            </a:r>
          </a:p>
        </p:txBody>
      </p:sp>
    </p:spTree>
    <p:extLst>
      <p:ext uri="{BB962C8B-B14F-4D97-AF65-F5344CB8AC3E}">
        <p14:creationId xmlns:p14="http://schemas.microsoft.com/office/powerpoint/2010/main" val="2593066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Is deep </a:t>
            </a:r>
            <a:r>
              <a:rPr lang="en-US" dirty="0"/>
              <a:t>l</a:t>
            </a:r>
            <a:r>
              <a:rPr lang="en-US" dirty="0" smtClean="0"/>
              <a:t>earning inspired by the brain?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6320" y="2057400"/>
            <a:ext cx="7804480" cy="419490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526913" y="6439041"/>
            <a:ext cx="17450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7F7F7F"/>
                </a:solidFill>
              </a:rPr>
              <a:t>en.wikipedia.org</a:t>
            </a:r>
            <a:endParaRPr lang="en-US" dirty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8773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Is deep </a:t>
            </a:r>
            <a:r>
              <a:rPr lang="en-US" dirty="0"/>
              <a:t>l</a:t>
            </a:r>
            <a:r>
              <a:rPr lang="en-US" dirty="0" smtClean="0"/>
              <a:t>earning inspired by the brain?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Earliest learning algorithms intended to model biological learning</a:t>
            </a:r>
          </a:p>
          <a:p>
            <a:r>
              <a:rPr lang="en-US" dirty="0" smtClean="0"/>
              <a:t>Modern perspective:</a:t>
            </a:r>
          </a:p>
          <a:p>
            <a:pPr lvl="1"/>
            <a:r>
              <a:rPr lang="en-US" dirty="0" smtClean="0"/>
              <a:t>Deep learning is a general principle of learning </a:t>
            </a:r>
            <a:r>
              <a:rPr lang="en-US" i="1" dirty="0" smtClean="0">
                <a:solidFill>
                  <a:srgbClr val="0000FF"/>
                </a:solidFill>
              </a:rPr>
              <a:t>multiple levels of compositions,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smtClean="0"/>
              <a:t>not necessarily </a:t>
            </a:r>
            <a:r>
              <a:rPr lang="en-US" dirty="0" err="1" smtClean="0"/>
              <a:t>neurally</a:t>
            </a:r>
            <a:r>
              <a:rPr lang="en-US" dirty="0" smtClean="0"/>
              <a:t> inspired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574779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Why is deep learning so popular now?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201"/>
            <a:ext cx="8530492" cy="4525963"/>
          </a:xfrm>
        </p:spPr>
        <p:txBody>
          <a:bodyPr/>
          <a:lstStyle/>
          <a:p>
            <a:r>
              <a:rPr lang="en-US" dirty="0" smtClean="0"/>
              <a:t>Resurgence in 2006:</a:t>
            </a:r>
          </a:p>
          <a:p>
            <a:endParaRPr lang="en-US" sz="1400" dirty="0"/>
          </a:p>
          <a:p>
            <a:pPr marL="0" indent="0" algn="ctr">
              <a:buNone/>
            </a:pPr>
            <a:r>
              <a:rPr lang="en-US" sz="2600" dirty="0"/>
              <a:t>G. </a:t>
            </a:r>
            <a:r>
              <a:rPr lang="en-US" sz="2600" dirty="0">
                <a:solidFill>
                  <a:srgbClr val="0000FF"/>
                </a:solidFill>
              </a:rPr>
              <a:t>Hinton</a:t>
            </a:r>
            <a:r>
              <a:rPr lang="en-US" sz="2600" dirty="0"/>
              <a:t>, O. Simon, and Y-W The. “A fast learning algorithm for deep belief nets”, </a:t>
            </a:r>
            <a:r>
              <a:rPr lang="en-US" sz="2600" i="1" dirty="0"/>
              <a:t>Neural Computation</a:t>
            </a:r>
            <a:r>
              <a:rPr lang="en-US" sz="2600" dirty="0"/>
              <a:t>, 2006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Breakthrough in 2012:</a:t>
            </a:r>
          </a:p>
          <a:p>
            <a:pPr lvl="1"/>
            <a:r>
              <a:rPr lang="en-US" dirty="0" smtClean="0"/>
              <a:t>State-of-the-art performance in </a:t>
            </a:r>
            <a:r>
              <a:rPr lang="en-US" dirty="0" smtClean="0">
                <a:solidFill>
                  <a:srgbClr val="0000FF"/>
                </a:solidFill>
              </a:rPr>
              <a:t>speech</a:t>
            </a:r>
            <a:r>
              <a:rPr lang="en-US" dirty="0" smtClean="0"/>
              <a:t> recognition</a:t>
            </a:r>
          </a:p>
          <a:p>
            <a:pPr lvl="1"/>
            <a:r>
              <a:rPr lang="en-US" dirty="0" smtClean="0"/>
              <a:t>Best submission in </a:t>
            </a:r>
            <a:r>
              <a:rPr lang="en-US" dirty="0" smtClean="0">
                <a:solidFill>
                  <a:srgbClr val="0000FF"/>
                </a:solidFill>
              </a:rPr>
              <a:t>Large Scale Visual Recognition Challenge</a:t>
            </a:r>
            <a:r>
              <a:rPr lang="en-US" dirty="0" smtClean="0"/>
              <a:t> (LSVRC)</a:t>
            </a:r>
          </a:p>
          <a:p>
            <a:pPr lvl="1"/>
            <a:endParaRPr lang="en-US" dirty="0" smtClean="0"/>
          </a:p>
        </p:txBody>
      </p:sp>
      <p:sp>
        <p:nvSpPr>
          <p:cNvPr id="4" name="Rectangle 3"/>
          <p:cNvSpPr/>
          <p:nvPr/>
        </p:nvSpPr>
        <p:spPr>
          <a:xfrm>
            <a:off x="1758462" y="2344615"/>
            <a:ext cx="8753230" cy="1172308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8256955" y="6439040"/>
            <a:ext cx="268600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beamandrew.github.io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4817238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Increasing Accuracy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5264" y="2110150"/>
            <a:ext cx="8107384" cy="416951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8526912" y="6439041"/>
            <a:ext cx="19331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7F7F7F"/>
                </a:solidFill>
              </a:rPr>
              <a:t>(</a:t>
            </a:r>
            <a:r>
              <a:rPr lang="en-US" dirty="0" err="1">
                <a:solidFill>
                  <a:srgbClr val="7F7F7F"/>
                </a:solidFill>
              </a:rPr>
              <a:t>Goodfellow</a:t>
            </a:r>
            <a:r>
              <a:rPr lang="en-US" dirty="0">
                <a:solidFill>
                  <a:srgbClr val="7F7F7F"/>
                </a:solidFill>
              </a:rPr>
              <a:t> 2016)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204309" y="1778000"/>
            <a:ext cx="57638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800000"/>
                </a:solidFill>
              </a:rPr>
              <a:t> Large Scale Visual Recognition Challenge (LSVRC)</a:t>
            </a:r>
          </a:p>
        </p:txBody>
      </p:sp>
    </p:spTree>
    <p:extLst>
      <p:ext uri="{BB962C8B-B14F-4D97-AF65-F5344CB8AC3E}">
        <p14:creationId xmlns:p14="http://schemas.microsoft.com/office/powerpoint/2010/main" val="3186078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changed?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817078" y="1600201"/>
            <a:ext cx="8694615" cy="4525963"/>
          </a:xfrm>
        </p:spPr>
        <p:txBody>
          <a:bodyPr/>
          <a:lstStyle/>
          <a:p>
            <a:r>
              <a:rPr lang="en-US" dirty="0" smtClean="0"/>
              <a:t>Large, high-quality labeled data sets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1113" y="2401932"/>
            <a:ext cx="7684424" cy="409453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8526912" y="6439041"/>
            <a:ext cx="19331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7F7F7F"/>
                </a:solidFill>
              </a:rPr>
              <a:t>(</a:t>
            </a:r>
            <a:r>
              <a:rPr lang="en-US" dirty="0" err="1">
                <a:solidFill>
                  <a:srgbClr val="7F7F7F"/>
                </a:solidFill>
              </a:rPr>
              <a:t>Goodfellow</a:t>
            </a:r>
            <a:r>
              <a:rPr lang="en-US" dirty="0">
                <a:solidFill>
                  <a:srgbClr val="7F7F7F"/>
                </a:solidFill>
              </a:rPr>
              <a:t> 2016)</a:t>
            </a:r>
          </a:p>
        </p:txBody>
      </p:sp>
    </p:spTree>
    <p:extLst>
      <p:ext uri="{BB962C8B-B14F-4D97-AF65-F5344CB8AC3E}">
        <p14:creationId xmlns:p14="http://schemas.microsoft.com/office/powerpoint/2010/main" val="8049449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Why Deep Neural </a:t>
            </a:r>
            <a:r>
              <a:rPr lang="en-US" dirty="0" smtClean="0"/>
              <a:t>Networks?</a:t>
            </a:r>
            <a:endParaRPr lang="en-US" dirty="0" smtClean="0"/>
          </a:p>
          <a:p>
            <a:r>
              <a:rPr lang="en-US" dirty="0" smtClean="0"/>
              <a:t>Basic feed forward NN </a:t>
            </a:r>
            <a:endParaRPr lang="en-US" dirty="0" smtClean="0"/>
          </a:p>
          <a:p>
            <a:r>
              <a:rPr lang="en-US" dirty="0" smtClean="0"/>
              <a:t>Notebook with examples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91622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changed?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817078" y="1600201"/>
            <a:ext cx="8694615" cy="4525963"/>
          </a:xfrm>
        </p:spPr>
        <p:txBody>
          <a:bodyPr/>
          <a:lstStyle/>
          <a:p>
            <a:r>
              <a:rPr lang="en-US" dirty="0" smtClean="0"/>
              <a:t>Massively parallel computing with GPUs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4153" y="2372284"/>
            <a:ext cx="7151077" cy="436749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8256955" y="6439040"/>
            <a:ext cx="268600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beamandrew.github.io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710719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changed?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1797538" y="1600201"/>
            <a:ext cx="8662528" cy="4525963"/>
          </a:xfrm>
        </p:spPr>
        <p:txBody>
          <a:bodyPr/>
          <a:lstStyle/>
          <a:p>
            <a:r>
              <a:rPr lang="en-US" dirty="0" smtClean="0"/>
              <a:t>Better architectures, improved model complexity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9496" y="2571865"/>
            <a:ext cx="7881304" cy="380856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8526912" y="6439041"/>
            <a:ext cx="19331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7F7F7F"/>
                </a:solidFill>
              </a:rPr>
              <a:t>(</a:t>
            </a:r>
            <a:r>
              <a:rPr lang="en-US" dirty="0" err="1">
                <a:solidFill>
                  <a:srgbClr val="7F7F7F"/>
                </a:solidFill>
              </a:rPr>
              <a:t>Goodfellow</a:t>
            </a:r>
            <a:r>
              <a:rPr lang="en-US" dirty="0">
                <a:solidFill>
                  <a:srgbClr val="7F7F7F"/>
                </a:solidFill>
              </a:rPr>
              <a:t> 2016)</a:t>
            </a:r>
          </a:p>
        </p:txBody>
      </p:sp>
    </p:spTree>
    <p:extLst>
      <p:ext uri="{BB962C8B-B14F-4D97-AF65-F5344CB8AC3E}">
        <p14:creationId xmlns:p14="http://schemas.microsoft.com/office/powerpoint/2010/main" val="15461754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changed?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817078" y="1600201"/>
            <a:ext cx="8694615" cy="4525963"/>
          </a:xfrm>
        </p:spPr>
        <p:txBody>
          <a:bodyPr/>
          <a:lstStyle/>
          <a:p>
            <a:r>
              <a:rPr lang="en-US" dirty="0" smtClean="0"/>
              <a:t>New regularization techniques</a:t>
            </a:r>
          </a:p>
          <a:p>
            <a:pPr lvl="1"/>
            <a:r>
              <a:rPr lang="en-US" dirty="0" smtClean="0"/>
              <a:t>Dropout</a:t>
            </a:r>
          </a:p>
          <a:p>
            <a:pPr lvl="1"/>
            <a:r>
              <a:rPr lang="en-US" dirty="0" smtClean="0"/>
              <a:t>Batch normalization</a:t>
            </a:r>
          </a:p>
          <a:p>
            <a:pPr lvl="1"/>
            <a:r>
              <a:rPr lang="en-US" dirty="0" smtClean="0"/>
              <a:t>Data augmentation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8104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changed?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Robust optimizers: Improvements to stochastic gradient descent</a:t>
            </a:r>
          </a:p>
          <a:p>
            <a:pPr lvl="1"/>
            <a:r>
              <a:rPr lang="en-US" dirty="0" smtClean="0"/>
              <a:t>Momentum</a:t>
            </a:r>
          </a:p>
          <a:p>
            <a:pPr lvl="1"/>
            <a:r>
              <a:rPr lang="en-US" dirty="0" err="1" smtClean="0"/>
              <a:t>RMSProp</a:t>
            </a:r>
            <a:endParaRPr lang="en-US" dirty="0" smtClean="0"/>
          </a:p>
          <a:p>
            <a:pPr lvl="1"/>
            <a:r>
              <a:rPr lang="en-US" dirty="0" smtClean="0"/>
              <a:t>ADAM</a:t>
            </a:r>
          </a:p>
          <a:p>
            <a:pPr lvl="1"/>
            <a:r>
              <a:rPr lang="en-US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165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changed?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817078" y="1600201"/>
            <a:ext cx="8694615" cy="4525963"/>
          </a:xfrm>
        </p:spPr>
        <p:txBody>
          <a:bodyPr/>
          <a:lstStyle/>
          <a:p>
            <a:r>
              <a:rPr lang="en-US" dirty="0" err="1" smtClean="0"/>
              <a:t>Backprop</a:t>
            </a:r>
            <a:r>
              <a:rPr lang="en-US" dirty="0" smtClean="0"/>
              <a:t>-friendly activation functions</a:t>
            </a:r>
          </a:p>
          <a:p>
            <a:pPr lvl="1"/>
            <a:r>
              <a:rPr lang="en-US" dirty="0" smtClean="0"/>
              <a:t>Sigmoid -&gt; Rectified Linear Units (</a:t>
            </a:r>
            <a:r>
              <a:rPr lang="en-US" dirty="0" err="1" smtClean="0">
                <a:solidFill>
                  <a:srgbClr val="0000FF"/>
                </a:solidFill>
              </a:rPr>
              <a:t>ReLU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6464" y="3265689"/>
            <a:ext cx="7112000" cy="2860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789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changed?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817078" y="1600201"/>
            <a:ext cx="8694615" cy="4525963"/>
          </a:xfrm>
        </p:spPr>
        <p:txBody>
          <a:bodyPr/>
          <a:lstStyle/>
          <a:p>
            <a:r>
              <a:rPr lang="en-US" dirty="0" smtClean="0"/>
              <a:t>Software platforms with auto-differentiation capabilities, seamless integration with GPUs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3049" y="2651211"/>
            <a:ext cx="73152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083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502684"/>
            <a:ext cx="10515600" cy="1325563"/>
          </a:xfrm>
        </p:spPr>
        <p:txBody>
          <a:bodyPr/>
          <a:lstStyle/>
          <a:p>
            <a:pPr algn="ctr"/>
            <a:r>
              <a:rPr lang="en-US"/>
              <a:t>Basic feed forward NN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2132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Beyond Linear Models</a:t>
            </a:r>
            <a:endParaRPr lang="en-US" dirty="0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/>
          </p:nvPr>
        </p:nvGraphicFramePr>
        <p:xfrm>
          <a:off x="3934395" y="3361308"/>
          <a:ext cx="4274567" cy="10836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07" name="Equation" r:id="rId3" imgW="901700" imgH="228600" progId="Equation.3">
                  <p:embed/>
                </p:oleObj>
              </mc:Choice>
              <mc:Fallback>
                <p:oleObj name="Equation" r:id="rId3" imgW="9017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934395" y="3361308"/>
                        <a:ext cx="4274567" cy="108369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" name="Straight Arrow Connector 4"/>
          <p:cNvCxnSpPr/>
          <p:nvPr/>
        </p:nvCxnSpPr>
        <p:spPr>
          <a:xfrm flipV="1">
            <a:off x="7182684" y="3081198"/>
            <a:ext cx="522915" cy="54154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7705598" y="2665700"/>
            <a:ext cx="25052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Non-linear transform</a:t>
            </a:r>
          </a:p>
        </p:txBody>
      </p:sp>
    </p:spTree>
    <p:extLst>
      <p:ext uri="{BB962C8B-B14F-4D97-AF65-F5344CB8AC3E}">
        <p14:creationId xmlns:p14="http://schemas.microsoft.com/office/powerpoint/2010/main" val="1040150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Traditional ML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201"/>
            <a:ext cx="8476902" cy="4525963"/>
          </a:xfrm>
        </p:spPr>
        <p:txBody>
          <a:bodyPr/>
          <a:lstStyle/>
          <a:p>
            <a:r>
              <a:rPr lang="en-US" dirty="0" smtClean="0"/>
              <a:t>Manually engineer</a:t>
            </a:r>
          </a:p>
          <a:p>
            <a:pPr lvl="1"/>
            <a:r>
              <a:rPr lang="en-US" dirty="0" smtClean="0"/>
              <a:t>Domain specific, enormous human effort</a:t>
            </a:r>
          </a:p>
          <a:p>
            <a:r>
              <a:rPr lang="en-US" dirty="0" smtClean="0"/>
              <a:t>Generic transform</a:t>
            </a:r>
          </a:p>
          <a:p>
            <a:pPr lvl="1"/>
            <a:r>
              <a:rPr lang="en-US" dirty="0" smtClean="0"/>
              <a:t>Maps to a higher-dimensional space</a:t>
            </a:r>
          </a:p>
          <a:p>
            <a:pPr lvl="1"/>
            <a:r>
              <a:rPr lang="en-US" dirty="0" smtClean="0"/>
              <a:t>Kernel methods: e.g. RBF kernels</a:t>
            </a:r>
          </a:p>
          <a:p>
            <a:pPr lvl="1"/>
            <a:r>
              <a:rPr lang="en-US" dirty="0" smtClean="0">
                <a:solidFill>
                  <a:srgbClr val="0000FF"/>
                </a:solidFill>
              </a:rPr>
              <a:t>Over fitting: does not generalize well to unseen data</a:t>
            </a:r>
          </a:p>
          <a:p>
            <a:pPr lvl="1"/>
            <a:r>
              <a:rPr lang="en-US" dirty="0" smtClean="0">
                <a:solidFill>
                  <a:srgbClr val="0000FF"/>
                </a:solidFill>
              </a:rPr>
              <a:t>Cannot encode enough prior information</a:t>
            </a:r>
          </a:p>
          <a:p>
            <a:pPr marL="457200" lvl="1" indent="0">
              <a:buNone/>
            </a:pP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/>
          </p:nvPr>
        </p:nvGraphicFramePr>
        <p:xfrm>
          <a:off x="5572146" y="1682750"/>
          <a:ext cx="360320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31" name="Equation" r:id="rId3" imgW="127000" imgH="190500" progId="Equation.3">
                  <p:embed/>
                </p:oleObj>
              </mc:Choice>
              <mc:Fallback>
                <p:oleObj name="Equation" r:id="rId3" imgW="127000" imgH="190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572146" y="1682750"/>
                        <a:ext cx="360320" cy="539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95071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Deep Learning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1981200" y="4971983"/>
            <a:ext cx="8229600" cy="143398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Can encode prior beliefs, generalizes well </a:t>
            </a:r>
          </a:p>
          <a:p>
            <a:pPr marL="0" indent="0">
              <a:buNone/>
            </a:pPr>
            <a:r>
              <a:rPr lang="en-US" dirty="0" smtClean="0"/>
              <a:t>But, </a:t>
            </a:r>
            <a:r>
              <a:rPr lang="en-US" i="1" dirty="0" smtClean="0">
                <a:solidFill>
                  <a:srgbClr val="FF0000"/>
                </a:solidFill>
              </a:rPr>
              <a:t>non-convex optimization</a:t>
            </a:r>
            <a:endParaRPr lang="en-US" i="1" dirty="0">
              <a:solidFill>
                <a:srgbClr val="FF0000"/>
              </a:solidFill>
            </a:endParaRPr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/>
          </p:nvPr>
        </p:nvGraphicFramePr>
        <p:xfrm>
          <a:off x="3934395" y="3361308"/>
          <a:ext cx="4274567" cy="10836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55" name="Equation" r:id="rId3" imgW="901700" imgH="228600" progId="Equation.3">
                  <p:embed/>
                </p:oleObj>
              </mc:Choice>
              <mc:Fallback>
                <p:oleObj name="Equation" r:id="rId3" imgW="9017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934395" y="3361308"/>
                        <a:ext cx="4274567" cy="108369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" name="Straight Arrow Connector 4"/>
          <p:cNvCxnSpPr/>
          <p:nvPr/>
        </p:nvCxnSpPr>
        <p:spPr>
          <a:xfrm flipV="1">
            <a:off x="7182684" y="3081198"/>
            <a:ext cx="522915" cy="54154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7705598" y="2250200"/>
            <a:ext cx="2962402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Defined by </a:t>
            </a:r>
          </a:p>
          <a:p>
            <a:r>
              <a:rPr lang="en-US" sz="2400" dirty="0">
                <a:solidFill>
                  <a:srgbClr val="0000FF"/>
                </a:solidFill>
              </a:rPr>
              <a:t>hidden layers</a:t>
            </a:r>
            <a:r>
              <a:rPr lang="en-US" sz="2400" dirty="0"/>
              <a:t> of the neural network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401751" y="1773147"/>
            <a:ext cx="250520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</a:rPr>
              <a:t>Directly learn feature map?</a:t>
            </a:r>
          </a:p>
        </p:txBody>
      </p:sp>
    </p:spTree>
    <p:extLst>
      <p:ext uri="{BB962C8B-B14F-4D97-AF65-F5344CB8AC3E}">
        <p14:creationId xmlns:p14="http://schemas.microsoft.com/office/powerpoint/2010/main" val="15142741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AlphaZero</a:t>
            </a:r>
            <a:r>
              <a:rPr lang="en-US" dirty="0" smtClean="0"/>
              <a:t> (2017)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9005" y="1273794"/>
            <a:ext cx="7035800" cy="5045767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8526913" y="6439041"/>
            <a:ext cx="18454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7F7F7F"/>
                </a:solidFill>
              </a:rPr>
              <a:t>theguardian.com</a:t>
            </a:r>
            <a:endParaRPr lang="en-US" dirty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78592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SVM vs. Neural Networks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Hand-written digit recognition: MNIST data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8948" y="2345397"/>
            <a:ext cx="5293388" cy="331505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444750" y="5921376"/>
            <a:ext cx="7366000" cy="461665"/>
          </a:xfrm>
          <a:prstGeom prst="rect">
            <a:avLst/>
          </a:prstGeom>
          <a:solidFill>
            <a:srgbClr val="CCFFCC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000FF"/>
                </a:solidFill>
              </a:rPr>
              <a:t>See illustration in notebook</a:t>
            </a:r>
          </a:p>
        </p:txBody>
      </p:sp>
    </p:spTree>
    <p:extLst>
      <p:ext uri="{BB962C8B-B14F-4D97-AF65-F5344CB8AC3E}">
        <p14:creationId xmlns:p14="http://schemas.microsoft.com/office/powerpoint/2010/main" val="577711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Learning XOR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Optimal linear model (sq. loss)</a:t>
            </a:r>
          </a:p>
          <a:p>
            <a:pPr lvl="1"/>
            <a:r>
              <a:rPr lang="en-US" dirty="0" smtClean="0"/>
              <a:t>Predicts 0.5 on all points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4100" y="1676400"/>
            <a:ext cx="4991100" cy="349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872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Learning XOR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6077" y="1933703"/>
            <a:ext cx="2654299" cy="3525710"/>
          </a:xfrm>
          <a:prstGeom prst="rect">
            <a:avLst/>
          </a:prstGeom>
        </p:spPr>
      </p:pic>
      <p:graphicFrame>
        <p:nvGraphicFramePr>
          <p:cNvPr id="8" name="Object 7"/>
          <p:cNvGraphicFramePr>
            <a:graphicFrameLocks noChangeAspect="1"/>
          </p:cNvGraphicFramePr>
          <p:nvPr>
            <p:extLst/>
          </p:nvPr>
        </p:nvGraphicFramePr>
        <p:xfrm>
          <a:off x="6332539" y="1616204"/>
          <a:ext cx="3209925" cy="2268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84" name="Equation" r:id="rId4" imgW="1041400" imgH="736600" progId="Equation.3">
                  <p:embed/>
                </p:oleObj>
              </mc:Choice>
              <mc:Fallback>
                <p:oleObj name="Equation" r:id="rId4" imgW="1041400" imgH="736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332539" y="1616204"/>
                        <a:ext cx="3209925" cy="22685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444750" y="5933251"/>
            <a:ext cx="7366000" cy="461665"/>
          </a:xfrm>
          <a:prstGeom prst="rect">
            <a:avLst/>
          </a:prstGeom>
          <a:solidFill>
            <a:srgbClr val="CCFFCC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000FF"/>
                </a:solidFill>
              </a:rPr>
              <a:t>See illustration in notebook</a:t>
            </a: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6275389" y="4775201"/>
          <a:ext cx="3248025" cy="625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85" name="Equation" r:id="rId6" imgW="1054100" imgH="203200" progId="Equation.3">
                  <p:embed/>
                </p:oleObj>
              </mc:Choice>
              <mc:Fallback>
                <p:oleObj name="Equation" r:id="rId6" imgW="10541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275389" y="4775201"/>
                        <a:ext cx="3248025" cy="625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6096000" y="4175126"/>
            <a:ext cx="2159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where,</a:t>
            </a:r>
          </a:p>
        </p:txBody>
      </p:sp>
    </p:spTree>
    <p:extLst>
      <p:ext uri="{BB962C8B-B14F-4D97-AF65-F5344CB8AC3E}">
        <p14:creationId xmlns:p14="http://schemas.microsoft.com/office/powerpoint/2010/main" val="1632527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Choices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FF"/>
                </a:solidFill>
              </a:rPr>
              <a:t>Cost function</a:t>
            </a:r>
          </a:p>
          <a:p>
            <a:r>
              <a:rPr lang="en-US" dirty="0" smtClean="0"/>
              <a:t>Output units</a:t>
            </a:r>
          </a:p>
          <a:p>
            <a:r>
              <a:rPr lang="en-US" dirty="0" smtClean="0"/>
              <a:t>Hidden units</a:t>
            </a:r>
          </a:p>
          <a:p>
            <a:r>
              <a:rPr lang="en-US" dirty="0" smtClean="0"/>
              <a:t>Architecture</a:t>
            </a:r>
          </a:p>
          <a:p>
            <a:r>
              <a:rPr lang="en-US" dirty="0" smtClean="0"/>
              <a:t>Optimizer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9979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Cost 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201"/>
            <a:ext cx="83693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Cross-entropy between training data and model distribution (i.e. </a:t>
            </a:r>
            <a:r>
              <a:rPr lang="en-US" dirty="0" smtClean="0">
                <a:solidFill>
                  <a:srgbClr val="0000FF"/>
                </a:solidFill>
              </a:rPr>
              <a:t>negative log-likelihood</a:t>
            </a:r>
            <a:r>
              <a:rPr lang="en-US" dirty="0" smtClean="0"/>
              <a:t>)</a:t>
            </a:r>
          </a:p>
          <a:p>
            <a:endParaRPr lang="en-US" dirty="0" smtClean="0"/>
          </a:p>
          <a:p>
            <a:endParaRPr lang="en-US" sz="1800" dirty="0"/>
          </a:p>
          <a:p>
            <a:endParaRPr lang="en-US" dirty="0" smtClean="0"/>
          </a:p>
          <a:p>
            <a:r>
              <a:rPr lang="en-US" dirty="0" smtClean="0"/>
              <a:t>Do not need to design separate cost functions </a:t>
            </a:r>
          </a:p>
          <a:p>
            <a:r>
              <a:rPr lang="en-US" dirty="0" smtClean="0"/>
              <a:t>Gradient of cost function must be large enough</a:t>
            </a:r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3049809"/>
            <a:ext cx="6311900" cy="88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05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Cost 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201"/>
            <a:ext cx="83693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Example: </a:t>
            </a:r>
            <a:r>
              <a:rPr lang="en-US" dirty="0" smtClean="0">
                <a:solidFill>
                  <a:srgbClr val="0000FF"/>
                </a:solidFill>
              </a:rPr>
              <a:t>sigmoid output + squared loss</a:t>
            </a:r>
            <a:endParaRPr lang="en-US" dirty="0">
              <a:solidFill>
                <a:srgbClr val="0000FF"/>
              </a:solidFill>
            </a:endParaRPr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3032125" y="2603727"/>
          <a:ext cx="1873250" cy="8663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08" name="Equation" r:id="rId3" imgW="850900" imgH="393700" progId="Equation.3">
                  <p:embed/>
                </p:oleObj>
              </mc:Choice>
              <mc:Fallback>
                <p:oleObj name="Equation" r:id="rId3" imgW="850900" imgH="393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032125" y="2603727"/>
                        <a:ext cx="1873250" cy="86632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6569075" y="2757488"/>
          <a:ext cx="2851150" cy="55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09" name="Equation" r:id="rId5" imgW="1295400" imgH="254000" progId="Equation.3">
                  <p:embed/>
                </p:oleObj>
              </mc:Choice>
              <mc:Fallback>
                <p:oleObj name="Equation" r:id="rId5" imgW="1295400" imgH="2540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569075" y="2757488"/>
                        <a:ext cx="2851150" cy="558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24000" y="4082811"/>
            <a:ext cx="9144000" cy="2043352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 flipH="1">
            <a:off x="7096126" y="3889376"/>
            <a:ext cx="269875" cy="3968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569076" y="3521016"/>
            <a:ext cx="23653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/>
              <a:t>Flat surfaces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8216901" y="3889376"/>
            <a:ext cx="212724" cy="3968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0535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Cost 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201"/>
            <a:ext cx="83693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Example: </a:t>
            </a:r>
            <a:r>
              <a:rPr lang="en-US" dirty="0" smtClean="0">
                <a:solidFill>
                  <a:srgbClr val="0000FF"/>
                </a:solidFill>
              </a:rPr>
              <a:t>sigmoid output + cross-entropy loss</a:t>
            </a:r>
            <a:endParaRPr lang="en-US" dirty="0">
              <a:solidFill>
                <a:srgbClr val="0000FF"/>
              </a:solidFill>
            </a:endParaRPr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3616325" y="2798763"/>
          <a:ext cx="5170488" cy="476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27" name="Equation" r:id="rId3" imgW="2349500" imgH="215900" progId="Equation.3">
                  <p:embed/>
                </p:oleObj>
              </mc:Choice>
              <mc:Fallback>
                <p:oleObj name="Equation" r:id="rId3" imgW="23495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616325" y="2798763"/>
                        <a:ext cx="5170488" cy="476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6207125" y="3521016"/>
            <a:ext cx="31273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>
                <a:solidFill>
                  <a:srgbClr val="800000"/>
                </a:solidFill>
              </a:rPr>
              <a:t>log undoes </a:t>
            </a:r>
            <a:r>
              <a:rPr lang="en-US" sz="2400" i="1" dirty="0" err="1">
                <a:solidFill>
                  <a:srgbClr val="800000"/>
                </a:solidFill>
              </a:rPr>
              <a:t>exp</a:t>
            </a:r>
            <a:endParaRPr lang="en-US" sz="2400" i="1" dirty="0">
              <a:solidFill>
                <a:srgbClr val="80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000" y="4081850"/>
            <a:ext cx="9144000" cy="2049076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 flipH="1">
            <a:off x="7096125" y="3889375"/>
            <a:ext cx="269876" cy="73025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8216901" y="3889376"/>
            <a:ext cx="212724" cy="619125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857876" y="6116578"/>
            <a:ext cx="38576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>
                <a:solidFill>
                  <a:srgbClr val="800000"/>
                </a:solidFill>
              </a:rPr>
              <a:t>Saturates only when the model makes correct predictions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 flipH="1" flipV="1">
            <a:off x="5492752" y="5738813"/>
            <a:ext cx="714373" cy="627062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9366250" y="5803047"/>
            <a:ext cx="476251" cy="627062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6794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Choices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Cost function</a:t>
            </a:r>
          </a:p>
          <a:p>
            <a:r>
              <a:rPr lang="en-US" dirty="0" smtClean="0">
                <a:solidFill>
                  <a:srgbClr val="0000FF"/>
                </a:solidFill>
              </a:rPr>
              <a:t>Output units</a:t>
            </a:r>
          </a:p>
          <a:p>
            <a:r>
              <a:rPr lang="en-US" dirty="0" smtClean="0"/>
              <a:t>Hidden units</a:t>
            </a:r>
          </a:p>
          <a:p>
            <a:r>
              <a:rPr lang="en-US" dirty="0" smtClean="0"/>
              <a:t>Architecture</a:t>
            </a:r>
          </a:p>
          <a:p>
            <a:r>
              <a:rPr lang="en-US" dirty="0" smtClean="0"/>
              <a:t>Optimizer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5537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Output Units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501" y="1358823"/>
            <a:ext cx="7826375" cy="497824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746035" y="6370008"/>
            <a:ext cx="19331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7F7F7F"/>
                </a:solidFill>
              </a:rPr>
              <a:t>(</a:t>
            </a:r>
            <a:r>
              <a:rPr lang="en-US" dirty="0" err="1">
                <a:solidFill>
                  <a:srgbClr val="7F7F7F"/>
                </a:solidFill>
              </a:rPr>
              <a:t>Goodfellow</a:t>
            </a:r>
            <a:r>
              <a:rPr lang="en-US" dirty="0">
                <a:solidFill>
                  <a:srgbClr val="7F7F7F"/>
                </a:solidFill>
              </a:rPr>
              <a:t> 2017)</a:t>
            </a:r>
          </a:p>
        </p:txBody>
      </p:sp>
    </p:spTree>
    <p:extLst>
      <p:ext uri="{BB962C8B-B14F-4D97-AF65-F5344CB8AC3E}">
        <p14:creationId xmlns:p14="http://schemas.microsoft.com/office/powerpoint/2010/main" val="1704942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Softmax</a:t>
            </a:r>
            <a:r>
              <a:rPr lang="en-US" dirty="0" smtClean="0"/>
              <a:t> Output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Discrete / </a:t>
            </a:r>
            <a:r>
              <a:rPr lang="en-US" dirty="0" err="1"/>
              <a:t>M</a:t>
            </a:r>
            <a:r>
              <a:rPr lang="en-US" dirty="0" err="1" smtClean="0"/>
              <a:t>ultinoulli</a:t>
            </a:r>
            <a:r>
              <a:rPr lang="en-US" dirty="0" smtClean="0"/>
              <a:t> output distribution</a:t>
            </a:r>
          </a:p>
          <a:p>
            <a:r>
              <a:rPr lang="en-US" dirty="0" smtClean="0"/>
              <a:t>For output scores </a:t>
            </a:r>
            <a:r>
              <a:rPr lang="en-US" i="1" dirty="0" smtClean="0"/>
              <a:t>z</a:t>
            </a:r>
            <a:r>
              <a:rPr lang="en-US" i="1" baseline="-25000" dirty="0" smtClean="0"/>
              <a:t>1</a:t>
            </a:r>
            <a:r>
              <a:rPr lang="en-US" i="1" dirty="0" smtClean="0"/>
              <a:t>, …, </a:t>
            </a:r>
            <a:r>
              <a:rPr lang="en-US" i="1" dirty="0" err="1" smtClean="0"/>
              <a:t>z</a:t>
            </a:r>
            <a:r>
              <a:rPr lang="en-US" i="1" baseline="-25000" dirty="0" err="1" smtClean="0"/>
              <a:t>n</a:t>
            </a:r>
            <a:endParaRPr lang="en-US" i="1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Log-likelihood undoes </a:t>
            </a:r>
            <a:r>
              <a:rPr lang="en-US" dirty="0" err="1" smtClean="0"/>
              <a:t>exp</a:t>
            </a:r>
            <a:endParaRPr lang="en-US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/>
          </p:nvPr>
        </p:nvGraphicFramePr>
        <p:xfrm>
          <a:off x="4468813" y="2806701"/>
          <a:ext cx="3465512" cy="1092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56" name="Equation" r:id="rId3" imgW="1574800" imgH="495300" progId="Equation.3">
                  <p:embed/>
                </p:oleObj>
              </mc:Choice>
              <mc:Fallback>
                <p:oleObj name="Equation" r:id="rId3" imgW="1574800" imgH="495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468813" y="2806701"/>
                        <a:ext cx="3465512" cy="1092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3840163" y="4768852"/>
          <a:ext cx="4722812" cy="1400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57" name="Equation" r:id="rId5" imgW="2146300" imgH="635000" progId="Equation.3">
                  <p:embed/>
                </p:oleObj>
              </mc:Choice>
              <mc:Fallback>
                <p:oleObj name="Equation" r:id="rId5" imgW="2146300" imgH="6350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840163" y="4768852"/>
                        <a:ext cx="4722812" cy="14001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5918200" y="6270625"/>
            <a:ext cx="46037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</a:rPr>
              <a:t>(Score to target label – Maximum score)</a:t>
            </a:r>
          </a:p>
        </p:txBody>
      </p:sp>
    </p:spTree>
    <p:extLst>
      <p:ext uri="{BB962C8B-B14F-4D97-AF65-F5344CB8AC3E}">
        <p14:creationId xmlns:p14="http://schemas.microsoft.com/office/powerpoint/2010/main" val="1090295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AlphaGo</a:t>
            </a:r>
            <a:r>
              <a:rPr lang="en-US" dirty="0" smtClean="0"/>
              <a:t> (2015)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 smtClean="0"/>
              <a:t>First program to beat a professional Go player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1600" y="2357197"/>
            <a:ext cx="7035800" cy="3964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433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Mixture Density Output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857376"/>
            <a:ext cx="9144000" cy="442273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746035" y="6370008"/>
            <a:ext cx="19331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7F7F7F"/>
                </a:solidFill>
              </a:rPr>
              <a:t>(</a:t>
            </a:r>
            <a:r>
              <a:rPr lang="en-US" dirty="0" err="1">
                <a:solidFill>
                  <a:srgbClr val="7F7F7F"/>
                </a:solidFill>
              </a:rPr>
              <a:t>Goodfellow</a:t>
            </a:r>
            <a:r>
              <a:rPr lang="en-US" dirty="0">
                <a:solidFill>
                  <a:srgbClr val="7F7F7F"/>
                </a:solidFill>
              </a:rPr>
              <a:t> 2017)</a:t>
            </a:r>
          </a:p>
        </p:txBody>
      </p:sp>
    </p:spTree>
    <p:extLst>
      <p:ext uri="{BB962C8B-B14F-4D97-AF65-F5344CB8AC3E}">
        <p14:creationId xmlns:p14="http://schemas.microsoft.com/office/powerpoint/2010/main" val="1187271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Choices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Cost function</a:t>
            </a:r>
          </a:p>
          <a:p>
            <a:r>
              <a:rPr lang="en-US" dirty="0" smtClean="0"/>
              <a:t>Output units</a:t>
            </a:r>
          </a:p>
          <a:p>
            <a:r>
              <a:rPr lang="en-US" dirty="0" smtClean="0">
                <a:solidFill>
                  <a:srgbClr val="0000FF"/>
                </a:solidFill>
              </a:rPr>
              <a:t>Hidden units</a:t>
            </a:r>
          </a:p>
          <a:p>
            <a:r>
              <a:rPr lang="en-US" dirty="0" smtClean="0"/>
              <a:t>Architecture</a:t>
            </a:r>
          </a:p>
          <a:p>
            <a:r>
              <a:rPr lang="en-US" dirty="0" smtClean="0"/>
              <a:t>Optimizer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4733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Hidden Units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z="48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dirty="0">
                <a:latin typeface="Calibri"/>
                <a:cs typeface="Calibri"/>
              </a:rPr>
              <a:t>w</a:t>
            </a:r>
            <a:r>
              <a:rPr lang="en-US" dirty="0" smtClean="0">
                <a:latin typeface="Calibri"/>
                <a:cs typeface="Calibri"/>
              </a:rPr>
              <a:t>ith activation function </a:t>
            </a:r>
            <a:r>
              <a:rPr lang="en-US" i="1" dirty="0" smtClean="0">
                <a:latin typeface="Times"/>
                <a:cs typeface="Times"/>
              </a:rPr>
              <a:t>g</a:t>
            </a:r>
          </a:p>
          <a:p>
            <a:pPr marL="0" indent="0">
              <a:buNone/>
            </a:pPr>
            <a:endParaRPr lang="en-US" sz="1200" i="1" dirty="0">
              <a:latin typeface="Times"/>
              <a:cs typeface="Times"/>
            </a:endParaRPr>
          </a:p>
          <a:p>
            <a:pPr lvl="1"/>
            <a:r>
              <a:rPr lang="en-US" dirty="0" smtClean="0"/>
              <a:t>Ensure </a:t>
            </a:r>
            <a:r>
              <a:rPr lang="en-US" dirty="0" smtClean="0">
                <a:solidFill>
                  <a:srgbClr val="0000FF"/>
                </a:solidFill>
              </a:rPr>
              <a:t>gradients </a:t>
            </a:r>
            <a:r>
              <a:rPr lang="en-US" dirty="0">
                <a:solidFill>
                  <a:srgbClr val="0000FF"/>
                </a:solidFill>
              </a:rPr>
              <a:t>remain large </a:t>
            </a:r>
            <a:r>
              <a:rPr lang="en-US" dirty="0"/>
              <a:t>through </a:t>
            </a:r>
            <a:r>
              <a:rPr lang="en-US" dirty="0" smtClean="0"/>
              <a:t>hidden unit</a:t>
            </a:r>
          </a:p>
          <a:p>
            <a:pPr lvl="1"/>
            <a:r>
              <a:rPr lang="en-US" dirty="0" smtClean="0"/>
              <a:t>Preferred: </a:t>
            </a:r>
            <a:r>
              <a:rPr lang="en-US" dirty="0" smtClean="0">
                <a:solidFill>
                  <a:srgbClr val="0000FF"/>
                </a:solidFill>
              </a:rPr>
              <a:t>piece-wise linear activation</a:t>
            </a:r>
          </a:p>
          <a:p>
            <a:pPr lvl="1"/>
            <a:r>
              <a:rPr lang="en-US" dirty="0" smtClean="0">
                <a:solidFill>
                  <a:srgbClr val="0000FF"/>
                </a:solidFill>
              </a:rPr>
              <a:t>Avoid sigmoid</a:t>
            </a:r>
            <a:r>
              <a:rPr lang="en-US" dirty="0" smtClean="0"/>
              <a:t>/</a:t>
            </a:r>
            <a:r>
              <a:rPr lang="en-US" dirty="0" err="1" smtClean="0"/>
              <a:t>tanh</a:t>
            </a:r>
            <a:r>
              <a:rPr lang="en-US" dirty="0" smtClean="0"/>
              <a:t> activation</a:t>
            </a:r>
          </a:p>
          <a:p>
            <a:pPr lvl="2"/>
            <a:r>
              <a:rPr lang="en-US" dirty="0" smtClean="0"/>
              <a:t>Do not provide useful gradient info when they saturate</a:t>
            </a:r>
            <a:endParaRPr lang="en-US" dirty="0"/>
          </a:p>
          <a:p>
            <a:endParaRPr lang="en-US" dirty="0">
              <a:latin typeface="Calibri"/>
              <a:cs typeface="Calibri"/>
            </a:endParaRP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/>
          </p:nvPr>
        </p:nvGraphicFramePr>
        <p:xfrm>
          <a:off x="4747796" y="1873316"/>
          <a:ext cx="2796425" cy="6542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75" name="Equation" r:id="rId3" imgW="977900" imgH="228600" progId="Equation.3">
                  <p:embed/>
                </p:oleObj>
              </mc:Choice>
              <mc:Fallback>
                <p:oleObj name="Equation" r:id="rId3" imgW="9779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747796" y="1873316"/>
                        <a:ext cx="2796425" cy="6542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33575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ReLU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200"/>
            <a:ext cx="8229600" cy="4959214"/>
          </a:xfrm>
        </p:spPr>
        <p:txBody>
          <a:bodyPr>
            <a:normAutofit/>
          </a:bodyPr>
          <a:lstStyle/>
          <a:p>
            <a:r>
              <a:rPr lang="en-US" dirty="0" smtClean="0"/>
              <a:t>Rectified Linear Units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Gradient is 1 whenever unit is active</a:t>
            </a:r>
          </a:p>
          <a:p>
            <a:pPr lvl="1"/>
            <a:r>
              <a:rPr lang="en-US" dirty="0" smtClean="0"/>
              <a:t>More useful for learning compared to sigmoid</a:t>
            </a:r>
          </a:p>
          <a:p>
            <a:pPr lvl="1"/>
            <a:r>
              <a:rPr lang="en-US" dirty="0"/>
              <a:t>No useful gradient information when z&lt;</a:t>
            </a:r>
            <a:r>
              <a:rPr lang="en-US" dirty="0" smtClean="0"/>
              <a:t>0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/>
          </p:nvPr>
        </p:nvGraphicFramePr>
        <p:xfrm>
          <a:off x="4951413" y="2277086"/>
          <a:ext cx="2262188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799" name="Equation" r:id="rId3" imgW="1028700" imgH="203200" progId="Equation.3">
                  <p:embed/>
                </p:oleObj>
              </mc:Choice>
              <mc:Fallback>
                <p:oleObj name="Equation" r:id="rId3" imgW="10287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951413" y="2277086"/>
                        <a:ext cx="2262188" cy="446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" name="Straight Arrow Connector 6"/>
          <p:cNvCxnSpPr/>
          <p:nvPr/>
        </p:nvCxnSpPr>
        <p:spPr>
          <a:xfrm flipH="1">
            <a:off x="6755913" y="4056980"/>
            <a:ext cx="18956" cy="111522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5934663" y="3043550"/>
            <a:ext cx="1642501" cy="1642500"/>
          </a:xfrm>
          <a:prstGeom prst="line">
            <a:avLst/>
          </a:prstGeom>
          <a:ln w="190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4032427" y="4695178"/>
            <a:ext cx="1911358" cy="1"/>
          </a:xfrm>
          <a:prstGeom prst="line">
            <a:avLst/>
          </a:prstGeom>
          <a:ln w="190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792955" y="4726537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1874742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Generalized </a:t>
            </a:r>
            <a:r>
              <a:rPr lang="en-US" dirty="0" err="1" smtClean="0"/>
              <a:t>ReLU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201"/>
            <a:ext cx="8229600" cy="4864425"/>
          </a:xfrm>
        </p:spPr>
        <p:txBody>
          <a:bodyPr>
            <a:normAutofit/>
          </a:bodyPr>
          <a:lstStyle/>
          <a:p>
            <a:r>
              <a:rPr lang="en-US" dirty="0" smtClean="0"/>
              <a:t>Generalization: For          ,</a:t>
            </a:r>
          </a:p>
          <a:p>
            <a:endParaRPr lang="en-US" sz="8800" dirty="0"/>
          </a:p>
          <a:p>
            <a:r>
              <a:rPr lang="en-US" dirty="0" smtClean="0"/>
              <a:t>E.g. Absolute value </a:t>
            </a:r>
            <a:r>
              <a:rPr lang="en-US" dirty="0" err="1" smtClean="0"/>
              <a:t>ReLU</a:t>
            </a:r>
            <a:r>
              <a:rPr lang="en-US" dirty="0" smtClean="0"/>
              <a:t>: 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/>
          </p:nvPr>
        </p:nvGraphicFramePr>
        <p:xfrm>
          <a:off x="2827672" y="2733929"/>
          <a:ext cx="6452887" cy="6529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33" name="Equation" r:id="rId3" imgW="2133600" imgH="215900" progId="Equation.3">
                  <p:embed/>
                </p:oleObj>
              </mc:Choice>
              <mc:Fallback>
                <p:oleObj name="Equation" r:id="rId3" imgW="21336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827672" y="2733929"/>
                        <a:ext cx="6452887" cy="65293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5612697" y="1706148"/>
          <a:ext cx="941387" cy="500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34" name="Equation" r:id="rId5" imgW="406400" imgH="215900" progId="Equation.3">
                  <p:embed/>
                </p:oleObj>
              </mc:Choice>
              <mc:Fallback>
                <p:oleObj name="Equation" r:id="rId5" imgW="4064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612697" y="1706148"/>
                        <a:ext cx="941387" cy="5000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6837364" y="3873500"/>
          <a:ext cx="3292475" cy="547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35" name="Equation" r:id="rId7" imgW="1295400" imgH="215900" progId="Equation.3">
                  <p:embed/>
                </p:oleObj>
              </mc:Choice>
              <mc:Fallback>
                <p:oleObj name="Equation" r:id="rId7" imgW="12954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837364" y="3873500"/>
                        <a:ext cx="3292475" cy="5476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3" name="Group 12"/>
          <p:cNvGrpSpPr/>
          <p:nvPr/>
        </p:nvGrpSpPr>
        <p:grpSpPr>
          <a:xfrm>
            <a:off x="5147918" y="4509344"/>
            <a:ext cx="2803926" cy="2348657"/>
            <a:chOff x="3623918" y="4509343"/>
            <a:chExt cx="2400472" cy="1988615"/>
          </a:xfrm>
        </p:grpSpPr>
        <p:cxnSp>
          <p:nvCxnSpPr>
            <p:cNvPr id="8" name="Straight Connector 7"/>
            <p:cNvCxnSpPr/>
            <p:nvPr/>
          </p:nvCxnSpPr>
          <p:spPr>
            <a:xfrm rot="18900000">
              <a:off x="4035775" y="5503649"/>
              <a:ext cx="1988615" cy="0"/>
            </a:xfrm>
            <a:prstGeom prst="line">
              <a:avLst/>
            </a:prstGeom>
            <a:ln w="1905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rot="2700000">
              <a:off x="2629610" y="5503651"/>
              <a:ext cx="1988615" cy="0"/>
            </a:xfrm>
            <a:prstGeom prst="line">
              <a:avLst/>
            </a:prstGeom>
            <a:ln w="1905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>
            <a:off x="5818340" y="6464625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910305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Maxout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Directly learn the activation function</a:t>
            </a:r>
          </a:p>
          <a:p>
            <a:pPr lvl="1"/>
            <a:r>
              <a:rPr lang="en-US" dirty="0" smtClean="0"/>
              <a:t>Max of </a:t>
            </a:r>
            <a:r>
              <a:rPr lang="en-US" i="1" dirty="0" smtClean="0">
                <a:latin typeface="Times New Roman"/>
                <a:cs typeface="Times New Roman"/>
              </a:rPr>
              <a:t>k</a:t>
            </a:r>
            <a:r>
              <a:rPr lang="en-US" dirty="0" smtClean="0"/>
              <a:t> linear functions</a:t>
            </a:r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3531408" y="2925541"/>
          <a:ext cx="4765346" cy="9117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47" name="Equation" r:id="rId3" imgW="1460500" imgH="279400" progId="Equation.3">
                  <p:embed/>
                </p:oleObj>
              </mc:Choice>
              <mc:Fallback>
                <p:oleObj name="Equation" r:id="rId3" imgW="1460500" imgH="279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531408" y="2925541"/>
                        <a:ext cx="4765346" cy="91173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29058" y="4014057"/>
            <a:ext cx="5993579" cy="275597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230671" y="4907811"/>
            <a:ext cx="142666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Line 3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567233" y="4878199"/>
            <a:ext cx="1426668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(α</a:t>
            </a:r>
            <a:r>
              <a:rPr lang="en-US" sz="2400" baseline="-25000" dirty="0"/>
              <a:t>1</a:t>
            </a:r>
            <a:r>
              <a:rPr lang="en-US" sz="2400" dirty="0"/>
              <a:t>, β</a:t>
            </a:r>
            <a:r>
              <a:rPr lang="en-US" sz="2400" baseline="-25000" dirty="0"/>
              <a:t>1</a:t>
            </a:r>
            <a:r>
              <a:rPr lang="en-US" sz="2400" dirty="0"/>
              <a:t>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230672" y="4878199"/>
            <a:ext cx="1301247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(α</a:t>
            </a:r>
            <a:r>
              <a:rPr lang="en-US" sz="2400" baseline="-25000" dirty="0"/>
              <a:t>3</a:t>
            </a:r>
            <a:r>
              <a:rPr lang="en-US" sz="2400" dirty="0"/>
              <a:t>, β</a:t>
            </a:r>
            <a:r>
              <a:rPr lang="en-US" sz="2400" baseline="-25000" dirty="0"/>
              <a:t>3</a:t>
            </a:r>
            <a:r>
              <a:rPr lang="en-US" sz="2400" dirty="0"/>
              <a:t>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412821" y="6261329"/>
            <a:ext cx="1426668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(α</a:t>
            </a:r>
            <a:r>
              <a:rPr lang="en-US" sz="2400" baseline="-25000" dirty="0"/>
              <a:t>2</a:t>
            </a:r>
            <a:r>
              <a:rPr lang="en-US" sz="2400" dirty="0"/>
              <a:t>, β</a:t>
            </a:r>
            <a:r>
              <a:rPr lang="en-US" sz="2400" baseline="-25000" dirty="0"/>
              <a:t>2</a:t>
            </a:r>
            <a:r>
              <a:rPr lang="en-US" sz="2400" dirty="0"/>
              <a:t>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517337" y="5846704"/>
            <a:ext cx="2876852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endParaRPr lang="en-US" sz="2400" dirty="0"/>
          </a:p>
          <a:p>
            <a:pPr algn="ctr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23877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Choices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Cost function</a:t>
            </a:r>
          </a:p>
          <a:p>
            <a:r>
              <a:rPr lang="en-US" dirty="0" smtClean="0"/>
              <a:t>Output units</a:t>
            </a:r>
          </a:p>
          <a:p>
            <a:r>
              <a:rPr lang="en-US" dirty="0" smtClean="0"/>
              <a:t>Hidden units</a:t>
            </a:r>
          </a:p>
          <a:p>
            <a:r>
              <a:rPr lang="en-US" dirty="0" smtClean="0">
                <a:solidFill>
                  <a:srgbClr val="0000FF"/>
                </a:solidFill>
              </a:rPr>
              <a:t>Architecture</a:t>
            </a:r>
          </a:p>
          <a:p>
            <a:r>
              <a:rPr lang="en-US" dirty="0" smtClean="0"/>
              <a:t>Optimizer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1902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8020" y="2126121"/>
            <a:ext cx="3139981" cy="31545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Universal Approximation Theorem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201"/>
            <a:ext cx="5970645" cy="4525963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One </a:t>
            </a:r>
            <a:r>
              <a:rPr lang="en-US" dirty="0">
                <a:solidFill>
                  <a:srgbClr val="0000FF"/>
                </a:solidFill>
              </a:rPr>
              <a:t>hidden layer is enough </a:t>
            </a:r>
            <a:r>
              <a:rPr lang="en-US" dirty="0"/>
              <a:t>to </a:t>
            </a:r>
            <a:r>
              <a:rPr lang="en-US" i="1" dirty="0"/>
              <a:t>represent </a:t>
            </a:r>
            <a:r>
              <a:rPr lang="en-US" dirty="0" smtClean="0"/>
              <a:t>an </a:t>
            </a:r>
            <a:r>
              <a:rPr lang="en-US" dirty="0"/>
              <a:t>approximation of any function to an arbitrary degree of accuracy </a:t>
            </a:r>
          </a:p>
          <a:p>
            <a:r>
              <a:rPr lang="en-US" dirty="0"/>
              <a:t>So why deeper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/>
              <a:t>Shallow </a:t>
            </a:r>
            <a:r>
              <a:rPr lang="en-US" dirty="0"/>
              <a:t>net may need </a:t>
            </a:r>
            <a:r>
              <a:rPr lang="en-US" dirty="0">
                <a:solidFill>
                  <a:srgbClr val="0000FF"/>
                </a:solidFill>
              </a:rPr>
              <a:t>(exponentially) more </a:t>
            </a:r>
            <a:r>
              <a:rPr lang="en-US" dirty="0" smtClean="0">
                <a:solidFill>
                  <a:srgbClr val="0000FF"/>
                </a:solidFill>
              </a:rPr>
              <a:t>width</a:t>
            </a:r>
          </a:p>
          <a:p>
            <a:pPr lvl="1"/>
            <a:r>
              <a:rPr lang="en-US" dirty="0" smtClean="0"/>
              <a:t>Shallow </a:t>
            </a:r>
            <a:r>
              <a:rPr lang="en-US" dirty="0"/>
              <a:t>net may </a:t>
            </a:r>
            <a:r>
              <a:rPr lang="en-US" dirty="0" err="1"/>
              <a:t>overfit</a:t>
            </a:r>
            <a:r>
              <a:rPr lang="en-US" dirty="0"/>
              <a:t> more 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9567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Exponential Gain with Depth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1917532" y="1600201"/>
            <a:ext cx="8551855" cy="4525963"/>
          </a:xfrm>
        </p:spPr>
        <p:txBody>
          <a:bodyPr/>
          <a:lstStyle/>
          <a:p>
            <a:r>
              <a:rPr lang="en-US" dirty="0" smtClean="0"/>
              <a:t>Each hidden layer </a:t>
            </a:r>
            <a:r>
              <a:rPr lang="en-US" dirty="0" smtClean="0">
                <a:solidFill>
                  <a:srgbClr val="0000FF"/>
                </a:solidFill>
              </a:rPr>
              <a:t>folds </a:t>
            </a:r>
            <a:r>
              <a:rPr lang="en-US" dirty="0" smtClean="0"/>
              <a:t>the space of activations of the previous layer. E.g. abs activation 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6255" y="3196007"/>
            <a:ext cx="8686800" cy="3870530"/>
          </a:xfrm>
          <a:prstGeom prst="rect">
            <a:avLst/>
          </a:prstGeom>
        </p:spPr>
      </p:pic>
      <p:graphicFrame>
        <p:nvGraphicFramePr>
          <p:cNvPr id="9" name="Object 8"/>
          <p:cNvGraphicFramePr>
            <a:graphicFrameLocks noChangeAspect="1"/>
          </p:cNvGraphicFramePr>
          <p:nvPr>
            <p:extLst/>
          </p:nvPr>
        </p:nvGraphicFramePr>
        <p:xfrm>
          <a:off x="8973220" y="2190734"/>
          <a:ext cx="1325563" cy="471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871" name="Equation" r:id="rId4" imgW="571500" imgH="203200" progId="Equation.3">
                  <p:embed/>
                </p:oleObj>
              </mc:Choice>
              <mc:Fallback>
                <p:oleObj name="Equation" r:id="rId4" imgW="5715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973220" y="2190734"/>
                        <a:ext cx="1325563" cy="471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8204060" y="2818329"/>
            <a:ext cx="20067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Montúfar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(2014) </a:t>
            </a:r>
          </a:p>
        </p:txBody>
      </p:sp>
    </p:spTree>
    <p:extLst>
      <p:ext uri="{BB962C8B-B14F-4D97-AF65-F5344CB8AC3E}">
        <p14:creationId xmlns:p14="http://schemas.microsoft.com/office/powerpoint/2010/main" val="6027670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Exponential Gain with Depth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With </a:t>
            </a:r>
            <a:r>
              <a:rPr lang="en-US" i="1" dirty="0"/>
              <a:t>N</a:t>
            </a:r>
            <a:r>
              <a:rPr lang="en-US" dirty="0"/>
              <a:t> hidden layers, there are O(4</a:t>
            </a:r>
            <a:r>
              <a:rPr lang="en-US" i="1" baseline="30000" dirty="0"/>
              <a:t>N</a:t>
            </a:r>
            <a:r>
              <a:rPr lang="en-US" i="1" dirty="0"/>
              <a:t>)</a:t>
            </a:r>
            <a:r>
              <a:rPr lang="en-US" i="1" baseline="30000" dirty="0"/>
              <a:t> </a:t>
            </a:r>
            <a:r>
              <a:rPr lang="en-US" dirty="0"/>
              <a:t>piecewise linear regions</a:t>
            </a:r>
            <a:endParaRPr lang="en-US" i="1" baseline="30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3370" y="2515768"/>
            <a:ext cx="7999519" cy="422334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195945" y="6396336"/>
            <a:ext cx="4201614" cy="461665"/>
          </a:xfrm>
          <a:prstGeom prst="rect">
            <a:avLst/>
          </a:prstGeom>
          <a:solidFill>
            <a:srgbClr val="CCFFCC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000FF"/>
                </a:solidFill>
              </a:rPr>
              <a:t>See illustration in notebook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204060" y="2535001"/>
            <a:ext cx="20067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Montúfar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(2014) </a:t>
            </a:r>
          </a:p>
        </p:txBody>
      </p:sp>
    </p:spTree>
    <p:extLst>
      <p:ext uri="{BB962C8B-B14F-4D97-AF65-F5344CB8AC3E}">
        <p14:creationId xmlns:p14="http://schemas.microsoft.com/office/powerpoint/2010/main" val="10249086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iOS</a:t>
            </a:r>
            <a:r>
              <a:rPr lang="en-US" dirty="0" smtClean="0"/>
              <a:t> Speech Synthesis (2016-)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 smtClean="0"/>
              <a:t>Trained from 20 hours of high quality speech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00" y="2423425"/>
            <a:ext cx="7112000" cy="385415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543800" y="6439040"/>
            <a:ext cx="2921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machinelearning.apple.com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087008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Better Generalization with Depth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578520"/>
            <a:ext cx="9144000" cy="497615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746035" y="6370008"/>
            <a:ext cx="19331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7F7F7F"/>
                </a:solidFill>
              </a:rPr>
              <a:t>(</a:t>
            </a:r>
            <a:r>
              <a:rPr lang="en-US" dirty="0" err="1">
                <a:solidFill>
                  <a:srgbClr val="7F7F7F"/>
                </a:solidFill>
              </a:rPr>
              <a:t>Goodfellow</a:t>
            </a:r>
            <a:r>
              <a:rPr lang="en-US" dirty="0">
                <a:solidFill>
                  <a:srgbClr val="7F7F7F"/>
                </a:solidFill>
              </a:rPr>
              <a:t> 2017)</a:t>
            </a:r>
          </a:p>
        </p:txBody>
      </p:sp>
    </p:spTree>
    <p:extLst>
      <p:ext uri="{BB962C8B-B14F-4D97-AF65-F5344CB8AC3E}">
        <p14:creationId xmlns:p14="http://schemas.microsoft.com/office/powerpoint/2010/main" val="1813398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Large, Shallow Nets </a:t>
            </a:r>
            <a:r>
              <a:rPr lang="en-US" dirty="0" err="1" smtClean="0"/>
              <a:t>Overfit</a:t>
            </a:r>
            <a:r>
              <a:rPr lang="en-US" dirty="0" smtClean="0"/>
              <a:t> More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2034571"/>
            <a:ext cx="9144000" cy="431955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746035" y="6370008"/>
            <a:ext cx="19331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7F7F7F"/>
                </a:solidFill>
              </a:rPr>
              <a:t>(</a:t>
            </a:r>
            <a:r>
              <a:rPr lang="en-US" dirty="0" err="1">
                <a:solidFill>
                  <a:srgbClr val="7F7F7F"/>
                </a:solidFill>
              </a:rPr>
              <a:t>Goodfellow</a:t>
            </a:r>
            <a:r>
              <a:rPr lang="en-US" dirty="0">
                <a:solidFill>
                  <a:srgbClr val="7F7F7F"/>
                </a:solidFill>
              </a:rPr>
              <a:t> 2017)</a:t>
            </a:r>
          </a:p>
        </p:txBody>
      </p:sp>
    </p:spTree>
    <p:extLst>
      <p:ext uri="{BB962C8B-B14F-4D97-AF65-F5344CB8AC3E}">
        <p14:creationId xmlns:p14="http://schemas.microsoft.com/office/powerpoint/2010/main" val="6975115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Choices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Cost function</a:t>
            </a:r>
          </a:p>
          <a:p>
            <a:r>
              <a:rPr lang="en-US" dirty="0" smtClean="0"/>
              <a:t>Output units</a:t>
            </a:r>
          </a:p>
          <a:p>
            <a:r>
              <a:rPr lang="en-US" dirty="0" smtClean="0"/>
              <a:t>Hidden units</a:t>
            </a:r>
          </a:p>
          <a:p>
            <a:r>
              <a:rPr lang="en-US" dirty="0" smtClean="0"/>
              <a:t>Architecture</a:t>
            </a:r>
          </a:p>
          <a:p>
            <a:r>
              <a:rPr lang="en-US" dirty="0" smtClean="0">
                <a:solidFill>
                  <a:srgbClr val="0000FF"/>
                </a:solidFill>
              </a:rPr>
              <a:t>Optimizer</a:t>
            </a:r>
            <a:endParaRPr 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1043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1450152"/>
          </a:xfrm>
        </p:spPr>
        <p:txBody>
          <a:bodyPr/>
          <a:lstStyle/>
          <a:p>
            <a:r>
              <a:rPr lang="en-US" dirty="0" smtClean="0"/>
              <a:t>Gradient-based Optimizer</a:t>
            </a:r>
            <a:br>
              <a:rPr lang="en-US" dirty="0" smtClean="0"/>
            </a:br>
            <a:r>
              <a:rPr lang="en-US" sz="2800" dirty="0"/>
              <a:t>(e.g. stochastic gradient descent)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819721"/>
            <a:ext cx="8229600" cy="4844057"/>
          </a:xfrm>
        </p:spPr>
        <p:txBody>
          <a:bodyPr>
            <a:normAutofit/>
          </a:bodyPr>
          <a:lstStyle/>
          <a:p>
            <a:r>
              <a:rPr lang="en-US" dirty="0" smtClean="0"/>
              <a:t>“Chain rule” for computing gradients:</a:t>
            </a:r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sz="4000" dirty="0"/>
          </a:p>
          <a:p>
            <a:r>
              <a:rPr lang="en-US" dirty="0" smtClean="0"/>
              <a:t>For deeper networks 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/>
          </p:nvPr>
        </p:nvGraphicFramePr>
        <p:xfrm>
          <a:off x="4368801" y="2549776"/>
          <a:ext cx="2792413" cy="1673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00" name="Equation" r:id="rId3" imgW="1270000" imgH="762000" progId="Equation.3">
                  <p:embed/>
                </p:oleObj>
              </mc:Choice>
              <mc:Fallback>
                <p:oleObj name="Equation" r:id="rId3" imgW="1270000" imgH="7620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368801" y="2549776"/>
                        <a:ext cx="2792413" cy="1673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/>
          <p:cNvGraphicFramePr>
            <a:graphicFrameLocks noChangeAspect="1"/>
          </p:cNvGraphicFramePr>
          <p:nvPr>
            <p:extLst/>
          </p:nvPr>
        </p:nvGraphicFramePr>
        <p:xfrm>
          <a:off x="4243389" y="5112666"/>
          <a:ext cx="3349625" cy="1031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01" name="Equation" r:id="rId5" imgW="1524000" imgH="469900" progId="Equation.3">
                  <p:embed/>
                </p:oleObj>
              </mc:Choice>
              <mc:Fallback>
                <p:oleObj name="Equation" r:id="rId5" imgW="1524000" imgH="469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243389" y="5112666"/>
                        <a:ext cx="3349625" cy="1031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3861513" y="-2702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Oval Callout 4"/>
          <p:cNvSpPr/>
          <p:nvPr/>
        </p:nvSpPr>
        <p:spPr>
          <a:xfrm>
            <a:off x="7161214" y="4223000"/>
            <a:ext cx="3628289" cy="909434"/>
          </a:xfrm>
          <a:prstGeom prst="wedgeEllipseCallout">
            <a:avLst>
              <a:gd name="adj1" fmla="val -46325"/>
              <a:gd name="adj2" fmla="val 50431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lvl="1" algn="ctr"/>
            <a:r>
              <a:rPr lang="en-US" sz="2000" dirty="0"/>
              <a:t>Naïve computation takes exponential time</a:t>
            </a:r>
          </a:p>
        </p:txBody>
      </p:sp>
    </p:spTree>
    <p:extLst>
      <p:ext uri="{BB962C8B-B14F-4D97-AF65-F5344CB8AC3E}">
        <p14:creationId xmlns:p14="http://schemas.microsoft.com/office/powerpoint/2010/main" val="1732352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Backpropagation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Avoids repeated sub-expressions</a:t>
            </a:r>
          </a:p>
          <a:p>
            <a:r>
              <a:rPr lang="en-US" dirty="0" smtClean="0"/>
              <a:t>Uses dynamic programming (table filling)</a:t>
            </a:r>
          </a:p>
          <a:p>
            <a:r>
              <a:rPr lang="en-US" dirty="0" smtClean="0"/>
              <a:t>Trades-off memory for speed</a:t>
            </a:r>
          </a:p>
          <a:p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61332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Object 10"/>
          <p:cNvGraphicFramePr>
            <a:graphicFrameLocks noChangeAspect="1"/>
          </p:cNvGraphicFramePr>
          <p:nvPr>
            <p:extLst/>
          </p:nvPr>
        </p:nvGraphicFramePr>
        <p:xfrm>
          <a:off x="4052889" y="2293939"/>
          <a:ext cx="5362575" cy="2732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29" name="Equation" r:id="rId3" imgW="2438400" imgH="1244600" progId="Equation.3">
                  <p:embed/>
                </p:oleObj>
              </mc:Choice>
              <mc:Fallback>
                <p:oleObj name="Equation" r:id="rId3" imgW="2438400" imgH="1244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052889" y="2293939"/>
                        <a:ext cx="5362575" cy="2732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Backprop</a:t>
            </a:r>
            <a:r>
              <a:rPr lang="en-US" dirty="0" smtClean="0"/>
              <a:t>: Arithmetic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solidFill>
                  <a:srgbClr val="0000FF"/>
                </a:solidFill>
              </a:rPr>
              <a:t>Jacobian</a:t>
            </a:r>
            <a:r>
              <a:rPr lang="en-US" dirty="0" smtClean="0">
                <a:solidFill>
                  <a:srgbClr val="0000FF"/>
                </a:solidFill>
              </a:rPr>
              <a:t>-gradient products</a:t>
            </a:r>
          </a:p>
          <a:p>
            <a:endParaRPr lang="en-US" dirty="0" smtClean="0"/>
          </a:p>
          <a:p>
            <a:endParaRPr lang="en-US" dirty="0" smtClean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/>
          </p:nvPr>
        </p:nvGraphicFramePr>
        <p:xfrm>
          <a:off x="5510213" y="5624513"/>
          <a:ext cx="2317750" cy="1003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30" name="Equation" r:id="rId5" imgW="1054100" imgH="457200" progId="Equation.3">
                  <p:embed/>
                </p:oleObj>
              </mc:Choice>
              <mc:Fallback>
                <p:oleObj name="Equation" r:id="rId5" imgW="10541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510213" y="5624513"/>
                        <a:ext cx="2317750" cy="1003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8051705" y="4975463"/>
            <a:ext cx="14947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00FF"/>
                </a:solidFill>
              </a:rPr>
              <a:t>grad </a:t>
            </a:r>
            <a:r>
              <a:rPr lang="en-US" sz="2000" dirty="0" err="1">
                <a:solidFill>
                  <a:srgbClr val="0000FF"/>
                </a:solidFill>
              </a:rPr>
              <a:t>w.r.t</a:t>
            </a:r>
            <a:r>
              <a:rPr lang="en-US" sz="2000" dirty="0">
                <a:solidFill>
                  <a:srgbClr val="0000FF"/>
                </a:solidFill>
              </a:rPr>
              <a:t>. </a:t>
            </a:r>
            <a:r>
              <a:rPr lang="en-US" sz="2000" b="1" dirty="0">
                <a:solidFill>
                  <a:srgbClr val="0000FF"/>
                </a:solidFill>
              </a:rPr>
              <a:t>z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555203" y="4975463"/>
            <a:ext cx="1968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00FF"/>
                </a:solidFill>
              </a:rPr>
              <a:t>grad </a:t>
            </a:r>
            <a:r>
              <a:rPr lang="en-US" sz="2000" dirty="0" err="1">
                <a:solidFill>
                  <a:srgbClr val="0000FF"/>
                </a:solidFill>
              </a:rPr>
              <a:t>w.r.t</a:t>
            </a:r>
            <a:r>
              <a:rPr lang="en-US" sz="2000" dirty="0">
                <a:solidFill>
                  <a:srgbClr val="0000FF"/>
                </a:solidFill>
              </a:rPr>
              <a:t>. </a:t>
            </a:r>
            <a:r>
              <a:rPr lang="en-US" sz="2000" b="1" dirty="0">
                <a:solidFill>
                  <a:srgbClr val="0000FF"/>
                </a:solidFill>
              </a:rPr>
              <a:t>x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523703" y="4968277"/>
            <a:ext cx="24079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>
                <a:solidFill>
                  <a:srgbClr val="0000FF"/>
                </a:solidFill>
              </a:rPr>
              <a:t>Jacobian</a:t>
            </a:r>
            <a:r>
              <a:rPr lang="en-US" sz="2000" dirty="0">
                <a:solidFill>
                  <a:srgbClr val="0000FF"/>
                </a:solidFill>
              </a:rPr>
              <a:t> of ‘g’</a:t>
            </a:r>
            <a:endParaRPr lang="en-US" sz="2000" b="1" dirty="0">
              <a:solidFill>
                <a:srgbClr val="0000FF"/>
              </a:solidFill>
            </a:endParaRPr>
          </a:p>
        </p:txBody>
      </p:sp>
      <p:graphicFrame>
        <p:nvGraphicFramePr>
          <p:cNvPr id="12" name="Object 11"/>
          <p:cNvGraphicFramePr>
            <a:graphicFrameLocks noChangeAspect="1"/>
          </p:cNvGraphicFramePr>
          <p:nvPr>
            <p:extLst/>
          </p:nvPr>
        </p:nvGraphicFramePr>
        <p:xfrm>
          <a:off x="2027238" y="3219450"/>
          <a:ext cx="1200150" cy="947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31" name="Equation" r:id="rId7" imgW="546100" imgH="431800" progId="Equation.3">
                  <p:embed/>
                </p:oleObj>
              </mc:Choice>
              <mc:Fallback>
                <p:oleObj name="Equation" r:id="rId7" imgW="5461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027238" y="3219450"/>
                        <a:ext cx="1200150" cy="9477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8390820" y="5741443"/>
            <a:ext cx="181998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FF0000"/>
                </a:solidFill>
              </a:rPr>
              <a:t>Apply recursively!</a:t>
            </a:r>
          </a:p>
        </p:txBody>
      </p:sp>
    </p:spTree>
    <p:extLst>
      <p:ext uri="{BB962C8B-B14F-4D97-AF65-F5344CB8AC3E}">
        <p14:creationId xmlns:p14="http://schemas.microsoft.com/office/powerpoint/2010/main" val="26050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Backprop</a:t>
            </a:r>
            <a:r>
              <a:rPr lang="en-US" dirty="0" smtClean="0"/>
              <a:t>: Overview  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1429" y="2353295"/>
            <a:ext cx="6525828" cy="283271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295536" y="5370097"/>
            <a:ext cx="37503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00FF"/>
                </a:solidFill>
              </a:rPr>
              <a:t>Back-prop: compute derivatives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032427" y="1645159"/>
            <a:ext cx="42486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00FF"/>
                </a:solidFill>
              </a:rPr>
              <a:t>Forward prop: compute activations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147258" y="3418220"/>
            <a:ext cx="13757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00FF"/>
                </a:solidFill>
              </a:rPr>
              <a:t>Compute loss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4992077" y="2224554"/>
            <a:ext cx="2254272" cy="0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4992077" y="5319273"/>
            <a:ext cx="2254272" cy="0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8917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1429" y="2353295"/>
            <a:ext cx="6525828" cy="28327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Backprop</a:t>
            </a:r>
            <a:r>
              <a:rPr lang="en-US" dirty="0" smtClean="0"/>
              <a:t>: Example</a:t>
            </a:r>
            <a:endParaRPr lang="en-US" dirty="0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/>
          </p:nvPr>
        </p:nvGraphicFramePr>
        <p:xfrm>
          <a:off x="3930410" y="2324867"/>
          <a:ext cx="336550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68" name="Equation" r:id="rId4" imgW="152400" imgH="203200" progId="Equation.3">
                  <p:embed/>
                </p:oleObj>
              </mc:Choice>
              <mc:Fallback>
                <p:oleObj name="Equation" r:id="rId4" imgW="1524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930410" y="2324867"/>
                        <a:ext cx="336550" cy="446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/>
          </p:nvPr>
        </p:nvGraphicFramePr>
        <p:xfrm>
          <a:off x="3905011" y="2991617"/>
          <a:ext cx="390525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69" name="Equation" r:id="rId6" imgW="177800" imgH="203200" progId="Equation.3">
                  <p:embed/>
                </p:oleObj>
              </mc:Choice>
              <mc:Fallback>
                <p:oleObj name="Equation" r:id="rId6" imgW="1778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905011" y="2991617"/>
                        <a:ext cx="390525" cy="446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/>
          </p:nvPr>
        </p:nvGraphicFramePr>
        <p:xfrm>
          <a:off x="3930411" y="4039352"/>
          <a:ext cx="334963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70" name="Equation" r:id="rId8" imgW="152400" imgH="203200" progId="Equation.3">
                  <p:embed/>
                </p:oleObj>
              </mc:Choice>
              <mc:Fallback>
                <p:oleObj name="Equation" r:id="rId8" imgW="1524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930411" y="4039352"/>
                        <a:ext cx="334963" cy="446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/>
          </p:nvPr>
        </p:nvGraphicFramePr>
        <p:xfrm>
          <a:off x="3901837" y="4755598"/>
          <a:ext cx="363537" cy="446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71" name="Equation" r:id="rId10" imgW="165100" imgH="203200" progId="Equation.3">
                  <p:embed/>
                </p:oleObj>
              </mc:Choice>
              <mc:Fallback>
                <p:oleObj name="Equation" r:id="rId10" imgW="1651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901837" y="4755598"/>
                        <a:ext cx="363537" cy="446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/>
          </p:nvPr>
        </p:nvGraphicFramePr>
        <p:xfrm>
          <a:off x="7043497" y="2753686"/>
          <a:ext cx="306388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72" name="Equation" r:id="rId12" imgW="139700" imgH="203200" progId="Equation.3">
                  <p:embed/>
                </p:oleObj>
              </mc:Choice>
              <mc:Fallback>
                <p:oleObj name="Equation" r:id="rId12" imgW="1397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7043497" y="2753686"/>
                        <a:ext cx="306388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/>
          <p:cNvGraphicFramePr>
            <a:graphicFrameLocks noChangeAspect="1"/>
          </p:cNvGraphicFramePr>
          <p:nvPr>
            <p:extLst/>
          </p:nvPr>
        </p:nvGraphicFramePr>
        <p:xfrm>
          <a:off x="7029020" y="4246715"/>
          <a:ext cx="363537" cy="446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73" name="Equation" r:id="rId14" imgW="165100" imgH="203200" progId="Equation.3">
                  <p:embed/>
                </p:oleObj>
              </mc:Choice>
              <mc:Fallback>
                <p:oleObj name="Equation" r:id="rId14" imgW="1651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7029020" y="4246715"/>
                        <a:ext cx="363537" cy="446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4295536" y="5519329"/>
            <a:ext cx="37503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00FF"/>
                </a:solidFill>
              </a:rPr>
              <a:t>Linear activation functions</a:t>
            </a:r>
          </a:p>
          <a:p>
            <a:pPr algn="ctr"/>
            <a:r>
              <a:rPr lang="en-US" sz="2000" dirty="0">
                <a:solidFill>
                  <a:srgbClr val="0000FF"/>
                </a:solidFill>
              </a:rPr>
              <a:t>No bias</a:t>
            </a:r>
          </a:p>
          <a:p>
            <a:pPr algn="ctr"/>
            <a:r>
              <a:rPr lang="en-US" sz="2000" dirty="0">
                <a:solidFill>
                  <a:srgbClr val="0000FF"/>
                </a:solidFill>
              </a:rPr>
              <a:t>Squared loss</a:t>
            </a:r>
          </a:p>
        </p:txBody>
      </p:sp>
    </p:spTree>
    <p:extLst>
      <p:ext uri="{BB962C8B-B14F-4D97-AF65-F5344CB8AC3E}">
        <p14:creationId xmlns:p14="http://schemas.microsoft.com/office/powerpoint/2010/main" val="1357289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1429" y="2353295"/>
            <a:ext cx="6525828" cy="28327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Backprop</a:t>
            </a:r>
            <a:r>
              <a:rPr lang="en-US" dirty="0" smtClean="0"/>
              <a:t>: Example</a:t>
            </a:r>
            <a:endParaRPr lang="en-US" dirty="0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/>
          </p:nvPr>
        </p:nvGraphicFramePr>
        <p:xfrm>
          <a:off x="3930410" y="2324867"/>
          <a:ext cx="336550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07" name="Equation" r:id="rId4" imgW="152400" imgH="203200" progId="Equation.3">
                  <p:embed/>
                </p:oleObj>
              </mc:Choice>
              <mc:Fallback>
                <p:oleObj name="Equation" r:id="rId4" imgW="1524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930410" y="2324867"/>
                        <a:ext cx="336550" cy="446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/>
          </p:nvPr>
        </p:nvGraphicFramePr>
        <p:xfrm>
          <a:off x="3905011" y="2991617"/>
          <a:ext cx="390525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08" name="Equation" r:id="rId6" imgW="177800" imgH="203200" progId="Equation.3">
                  <p:embed/>
                </p:oleObj>
              </mc:Choice>
              <mc:Fallback>
                <p:oleObj name="Equation" r:id="rId6" imgW="1778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905011" y="2991617"/>
                        <a:ext cx="390525" cy="446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/>
          </p:nvPr>
        </p:nvGraphicFramePr>
        <p:xfrm>
          <a:off x="3930411" y="4039352"/>
          <a:ext cx="334963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09" name="Equation" r:id="rId8" imgW="152400" imgH="203200" progId="Equation.3">
                  <p:embed/>
                </p:oleObj>
              </mc:Choice>
              <mc:Fallback>
                <p:oleObj name="Equation" r:id="rId8" imgW="1524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930411" y="4039352"/>
                        <a:ext cx="334963" cy="446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/>
          </p:nvPr>
        </p:nvGraphicFramePr>
        <p:xfrm>
          <a:off x="3901837" y="4755598"/>
          <a:ext cx="363537" cy="446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10" name="Equation" r:id="rId10" imgW="165100" imgH="203200" progId="Equation.3">
                  <p:embed/>
                </p:oleObj>
              </mc:Choice>
              <mc:Fallback>
                <p:oleObj name="Equation" r:id="rId10" imgW="1651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901837" y="4755598"/>
                        <a:ext cx="363537" cy="446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/>
          </p:nvPr>
        </p:nvGraphicFramePr>
        <p:xfrm>
          <a:off x="7043497" y="2753686"/>
          <a:ext cx="306388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11" name="Equation" r:id="rId12" imgW="139700" imgH="203200" progId="Equation.3">
                  <p:embed/>
                </p:oleObj>
              </mc:Choice>
              <mc:Fallback>
                <p:oleObj name="Equation" r:id="rId12" imgW="1397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7043497" y="2753686"/>
                        <a:ext cx="306388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/>
          <p:cNvGraphicFramePr>
            <a:graphicFrameLocks noChangeAspect="1"/>
          </p:cNvGraphicFramePr>
          <p:nvPr>
            <p:extLst/>
          </p:nvPr>
        </p:nvGraphicFramePr>
        <p:xfrm>
          <a:off x="7029020" y="4246715"/>
          <a:ext cx="363537" cy="446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12" name="Equation" r:id="rId14" imgW="165100" imgH="203200" progId="Equation.3">
                  <p:embed/>
                </p:oleObj>
              </mc:Choice>
              <mc:Fallback>
                <p:oleObj name="Equation" r:id="rId14" imgW="1651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7029020" y="4246715"/>
                        <a:ext cx="363537" cy="446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/>
          <p:cNvGraphicFramePr>
            <a:graphicFrameLocks noChangeAspect="1"/>
          </p:cNvGraphicFramePr>
          <p:nvPr>
            <p:extLst/>
          </p:nvPr>
        </p:nvGraphicFramePr>
        <p:xfrm>
          <a:off x="4857707" y="1805509"/>
          <a:ext cx="2005012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13" name="Equation" r:id="rId16" imgW="914400" imgH="203200" progId="Equation.3">
                  <p:embed/>
                </p:oleObj>
              </mc:Choice>
              <mc:Fallback>
                <p:oleObj name="Equation" r:id="rId16" imgW="9144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4857707" y="1805509"/>
                        <a:ext cx="2005012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/>
          <p:cNvGraphicFramePr>
            <a:graphicFrameLocks noChangeAspect="1"/>
          </p:cNvGraphicFramePr>
          <p:nvPr>
            <p:extLst/>
          </p:nvPr>
        </p:nvGraphicFramePr>
        <p:xfrm>
          <a:off x="4873385" y="5297729"/>
          <a:ext cx="2005012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14" name="Equation" r:id="rId18" imgW="914400" imgH="203200" progId="Equation.3">
                  <p:embed/>
                </p:oleObj>
              </mc:Choice>
              <mc:Fallback>
                <p:oleObj name="Equation" r:id="rId18" imgW="9144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4873385" y="5297729"/>
                        <a:ext cx="2005012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6"/>
          <p:cNvGraphicFramePr>
            <a:graphicFrameLocks noChangeAspect="1"/>
          </p:cNvGraphicFramePr>
          <p:nvPr>
            <p:extLst/>
          </p:nvPr>
        </p:nvGraphicFramePr>
        <p:xfrm>
          <a:off x="8584824" y="4306283"/>
          <a:ext cx="180975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15" name="Equation" r:id="rId20" imgW="825500" imgH="203200" progId="Equation.3">
                  <p:embed/>
                </p:oleObj>
              </mc:Choice>
              <mc:Fallback>
                <p:oleObj name="Equation" r:id="rId20" imgW="8255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8584824" y="4306283"/>
                        <a:ext cx="1809750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2" name="Straight Arrow Connector 21"/>
          <p:cNvCxnSpPr/>
          <p:nvPr/>
        </p:nvCxnSpPr>
        <p:spPr>
          <a:xfrm>
            <a:off x="3731140" y="2054068"/>
            <a:ext cx="764793" cy="0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3731140" y="5612390"/>
            <a:ext cx="764793" cy="0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rot="120000">
            <a:off x="7010160" y="2535747"/>
            <a:ext cx="764793" cy="235207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rot="21420000" flipV="1">
            <a:off x="6967488" y="4692803"/>
            <a:ext cx="807464" cy="240952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2621430" y="6100029"/>
            <a:ext cx="68825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00FF"/>
                </a:solidFill>
              </a:rPr>
              <a:t>Forward prop: Propagate activations to output layer</a:t>
            </a:r>
          </a:p>
        </p:txBody>
      </p:sp>
    </p:spTree>
    <p:extLst>
      <p:ext uri="{BB962C8B-B14F-4D97-AF65-F5344CB8AC3E}">
        <p14:creationId xmlns:p14="http://schemas.microsoft.com/office/powerpoint/2010/main" val="1385916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1429" y="2353295"/>
            <a:ext cx="6525828" cy="28327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Backprop</a:t>
            </a:r>
            <a:r>
              <a:rPr lang="en-US" dirty="0" smtClean="0"/>
              <a:t>: Example</a:t>
            </a:r>
            <a:endParaRPr lang="en-US" dirty="0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/>
          </p:nvPr>
        </p:nvGraphicFramePr>
        <p:xfrm>
          <a:off x="3930410" y="2324867"/>
          <a:ext cx="336550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26" name="Equation" r:id="rId4" imgW="152400" imgH="203200" progId="Equation.3">
                  <p:embed/>
                </p:oleObj>
              </mc:Choice>
              <mc:Fallback>
                <p:oleObj name="Equation" r:id="rId4" imgW="1524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930410" y="2324867"/>
                        <a:ext cx="336550" cy="446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/>
          </p:nvPr>
        </p:nvGraphicFramePr>
        <p:xfrm>
          <a:off x="3905011" y="2991617"/>
          <a:ext cx="390525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27" name="Equation" r:id="rId6" imgW="177800" imgH="203200" progId="Equation.3">
                  <p:embed/>
                </p:oleObj>
              </mc:Choice>
              <mc:Fallback>
                <p:oleObj name="Equation" r:id="rId6" imgW="1778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905011" y="2991617"/>
                        <a:ext cx="390525" cy="446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/>
          </p:nvPr>
        </p:nvGraphicFramePr>
        <p:xfrm>
          <a:off x="3930411" y="4039352"/>
          <a:ext cx="334963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28" name="Equation" r:id="rId8" imgW="152400" imgH="203200" progId="Equation.3">
                  <p:embed/>
                </p:oleObj>
              </mc:Choice>
              <mc:Fallback>
                <p:oleObj name="Equation" r:id="rId8" imgW="1524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930411" y="4039352"/>
                        <a:ext cx="334963" cy="446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/>
          </p:nvPr>
        </p:nvGraphicFramePr>
        <p:xfrm>
          <a:off x="3901837" y="4755598"/>
          <a:ext cx="363537" cy="446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29" name="Equation" r:id="rId10" imgW="165100" imgH="203200" progId="Equation.3">
                  <p:embed/>
                </p:oleObj>
              </mc:Choice>
              <mc:Fallback>
                <p:oleObj name="Equation" r:id="rId10" imgW="1651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901837" y="4755598"/>
                        <a:ext cx="363537" cy="446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/>
          </p:nvPr>
        </p:nvGraphicFramePr>
        <p:xfrm>
          <a:off x="7043497" y="2753686"/>
          <a:ext cx="306388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30" name="Equation" r:id="rId12" imgW="139700" imgH="203200" progId="Equation.3">
                  <p:embed/>
                </p:oleObj>
              </mc:Choice>
              <mc:Fallback>
                <p:oleObj name="Equation" r:id="rId12" imgW="1397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7043497" y="2753686"/>
                        <a:ext cx="306388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/>
          <p:cNvGraphicFramePr>
            <a:graphicFrameLocks noChangeAspect="1"/>
          </p:cNvGraphicFramePr>
          <p:nvPr>
            <p:extLst/>
          </p:nvPr>
        </p:nvGraphicFramePr>
        <p:xfrm>
          <a:off x="7029020" y="4246715"/>
          <a:ext cx="363537" cy="446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31" name="Equation" r:id="rId14" imgW="165100" imgH="203200" progId="Equation.3">
                  <p:embed/>
                </p:oleObj>
              </mc:Choice>
              <mc:Fallback>
                <p:oleObj name="Equation" r:id="rId14" imgW="1651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7029020" y="4246715"/>
                        <a:ext cx="363537" cy="446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20"/>
          <p:cNvGraphicFramePr>
            <a:graphicFrameLocks noChangeAspect="1"/>
          </p:cNvGraphicFramePr>
          <p:nvPr>
            <p:extLst/>
          </p:nvPr>
        </p:nvGraphicFramePr>
        <p:xfrm>
          <a:off x="8343901" y="4219576"/>
          <a:ext cx="1693074" cy="8325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32" name="Equation" r:id="rId16" imgW="876300" imgH="431800" progId="Equation.3">
                  <p:embed/>
                </p:oleObj>
              </mc:Choice>
              <mc:Fallback>
                <p:oleObj name="Equation" r:id="rId16" imgW="8763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8343901" y="4219576"/>
                        <a:ext cx="1693074" cy="8325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2621430" y="6100029"/>
            <a:ext cx="68825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00FF"/>
                </a:solidFill>
              </a:rPr>
              <a:t>Backward prop: Compute loss and its derivative</a:t>
            </a:r>
          </a:p>
        </p:txBody>
      </p:sp>
      <p:sp>
        <p:nvSpPr>
          <p:cNvPr id="16" name="Rectangle 15"/>
          <p:cNvSpPr/>
          <p:nvPr/>
        </p:nvSpPr>
        <p:spPr>
          <a:xfrm>
            <a:off x="8343902" y="4246715"/>
            <a:ext cx="1693074" cy="808908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17" name="Object 16"/>
          <p:cNvGraphicFramePr>
            <a:graphicFrameLocks noChangeAspect="1"/>
          </p:cNvGraphicFramePr>
          <p:nvPr>
            <p:extLst/>
          </p:nvPr>
        </p:nvGraphicFramePr>
        <p:xfrm>
          <a:off x="8024626" y="2471129"/>
          <a:ext cx="2467003" cy="4403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33" name="Equation" r:id="rId18" imgW="1346200" imgH="241300" progId="Equation.3">
                  <p:embed/>
                </p:oleObj>
              </mc:Choice>
              <mc:Fallback>
                <p:oleObj name="Equation" r:id="rId18" imgW="13462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8024626" y="2471129"/>
                        <a:ext cx="2467003" cy="44034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85585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Google Brain (2012)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000" dirty="0"/>
              <a:t>Differentiate between human face and cat</a:t>
            </a:r>
          </a:p>
          <a:p>
            <a:pPr lvl="1"/>
            <a:r>
              <a:rPr lang="en-US" dirty="0" smtClean="0"/>
              <a:t>Neural network with 1 </a:t>
            </a:r>
            <a:r>
              <a:rPr lang="en-US" dirty="0"/>
              <a:t>billion </a:t>
            </a:r>
            <a:r>
              <a:rPr lang="en-US" dirty="0" smtClean="0"/>
              <a:t>connections</a:t>
            </a:r>
          </a:p>
          <a:p>
            <a:pPr lvl="1"/>
            <a:r>
              <a:rPr lang="en-US" dirty="0" smtClean="0"/>
              <a:t>10 million 200x200 </a:t>
            </a:r>
            <a:r>
              <a:rPr lang="en-US" dirty="0"/>
              <a:t>pixel images </a:t>
            </a:r>
            <a:r>
              <a:rPr lang="en-US" dirty="0" smtClean="0"/>
              <a:t>from YouTube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526913" y="6439041"/>
            <a:ext cx="20205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7F7F7F"/>
                </a:solidFill>
              </a:rPr>
              <a:t>Le et al., ICML 2012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4607" y="3399583"/>
            <a:ext cx="6133193" cy="3039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37904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1429" y="2353295"/>
            <a:ext cx="6525828" cy="28327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Backprop</a:t>
            </a:r>
            <a:r>
              <a:rPr lang="en-US" dirty="0" smtClean="0"/>
              <a:t>: Example</a:t>
            </a:r>
            <a:endParaRPr lang="en-US" dirty="0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/>
          </p:nvPr>
        </p:nvGraphicFramePr>
        <p:xfrm>
          <a:off x="3930410" y="2324867"/>
          <a:ext cx="336550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55" name="Equation" r:id="rId4" imgW="152400" imgH="203200" progId="Equation.3">
                  <p:embed/>
                </p:oleObj>
              </mc:Choice>
              <mc:Fallback>
                <p:oleObj name="Equation" r:id="rId4" imgW="1524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930410" y="2324867"/>
                        <a:ext cx="336550" cy="446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/>
          </p:nvPr>
        </p:nvGraphicFramePr>
        <p:xfrm>
          <a:off x="3905011" y="2991617"/>
          <a:ext cx="390525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56" name="Equation" r:id="rId6" imgW="177800" imgH="203200" progId="Equation.3">
                  <p:embed/>
                </p:oleObj>
              </mc:Choice>
              <mc:Fallback>
                <p:oleObj name="Equation" r:id="rId6" imgW="1778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905011" y="2991617"/>
                        <a:ext cx="390525" cy="446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/>
          </p:nvPr>
        </p:nvGraphicFramePr>
        <p:xfrm>
          <a:off x="3930411" y="4039352"/>
          <a:ext cx="334963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57" name="Equation" r:id="rId8" imgW="152400" imgH="203200" progId="Equation.3">
                  <p:embed/>
                </p:oleObj>
              </mc:Choice>
              <mc:Fallback>
                <p:oleObj name="Equation" r:id="rId8" imgW="1524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930411" y="4039352"/>
                        <a:ext cx="334963" cy="446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/>
          </p:nvPr>
        </p:nvGraphicFramePr>
        <p:xfrm>
          <a:off x="3901837" y="4755598"/>
          <a:ext cx="363537" cy="446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58" name="Equation" r:id="rId10" imgW="165100" imgH="203200" progId="Equation.3">
                  <p:embed/>
                </p:oleObj>
              </mc:Choice>
              <mc:Fallback>
                <p:oleObj name="Equation" r:id="rId10" imgW="1651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901837" y="4755598"/>
                        <a:ext cx="363537" cy="446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/>
          </p:nvPr>
        </p:nvGraphicFramePr>
        <p:xfrm>
          <a:off x="7043497" y="2753686"/>
          <a:ext cx="306388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59" name="Equation" r:id="rId12" imgW="139700" imgH="203200" progId="Equation.3">
                  <p:embed/>
                </p:oleObj>
              </mc:Choice>
              <mc:Fallback>
                <p:oleObj name="Equation" r:id="rId12" imgW="1397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7043497" y="2753686"/>
                        <a:ext cx="306388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/>
          <p:cNvGraphicFramePr>
            <a:graphicFrameLocks noChangeAspect="1"/>
          </p:cNvGraphicFramePr>
          <p:nvPr>
            <p:extLst/>
          </p:nvPr>
        </p:nvGraphicFramePr>
        <p:xfrm>
          <a:off x="7029020" y="4246715"/>
          <a:ext cx="363537" cy="446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60" name="Equation" r:id="rId14" imgW="165100" imgH="203200" progId="Equation.3">
                  <p:embed/>
                </p:oleObj>
              </mc:Choice>
              <mc:Fallback>
                <p:oleObj name="Equation" r:id="rId14" imgW="1651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7029020" y="4246715"/>
                        <a:ext cx="363537" cy="446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23"/>
          <p:cNvGraphicFramePr>
            <a:graphicFrameLocks noChangeAspect="1"/>
          </p:cNvGraphicFramePr>
          <p:nvPr>
            <p:extLst/>
          </p:nvPr>
        </p:nvGraphicFramePr>
        <p:xfrm>
          <a:off x="8343901" y="4219576"/>
          <a:ext cx="1693074" cy="8325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61" name="Equation" r:id="rId16" imgW="876300" imgH="431800" progId="Equation.3">
                  <p:embed/>
                </p:oleObj>
              </mc:Choice>
              <mc:Fallback>
                <p:oleObj name="Equation" r:id="rId16" imgW="8763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8343901" y="4219576"/>
                        <a:ext cx="1693074" cy="8325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TextBox 25"/>
          <p:cNvSpPr txBox="1"/>
          <p:nvPr/>
        </p:nvSpPr>
        <p:spPr>
          <a:xfrm>
            <a:off x="2621430" y="6100029"/>
            <a:ext cx="68825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00FF"/>
                </a:solidFill>
              </a:rPr>
              <a:t>Backward prop: Compute derivatives </a:t>
            </a:r>
            <a:r>
              <a:rPr lang="en-US" sz="2000" dirty="0" err="1">
                <a:solidFill>
                  <a:srgbClr val="0000FF"/>
                </a:solidFill>
              </a:rPr>
              <a:t>w.r.t</a:t>
            </a:r>
            <a:r>
              <a:rPr lang="en-US" sz="2000" dirty="0">
                <a:solidFill>
                  <a:srgbClr val="0000FF"/>
                </a:solidFill>
              </a:rPr>
              <a:t>. weights </a:t>
            </a:r>
            <a:r>
              <a:rPr lang="en-US" sz="2000" i="1" dirty="0">
                <a:solidFill>
                  <a:srgbClr val="0000FF"/>
                </a:solidFill>
              </a:rPr>
              <a:t>c</a:t>
            </a:r>
            <a:r>
              <a:rPr lang="en-US" sz="2000" baseline="-25000" dirty="0">
                <a:solidFill>
                  <a:srgbClr val="0000FF"/>
                </a:solidFill>
              </a:rPr>
              <a:t>1</a:t>
            </a:r>
            <a:r>
              <a:rPr lang="en-US" sz="2000" dirty="0">
                <a:solidFill>
                  <a:srgbClr val="0000FF"/>
                </a:solidFill>
              </a:rPr>
              <a:t> and </a:t>
            </a:r>
            <a:r>
              <a:rPr lang="en-US" sz="2000" i="1" dirty="0">
                <a:solidFill>
                  <a:srgbClr val="0000FF"/>
                </a:solidFill>
              </a:rPr>
              <a:t>c</a:t>
            </a:r>
            <a:r>
              <a:rPr lang="en-US" sz="2000" baseline="-25000" dirty="0">
                <a:solidFill>
                  <a:srgbClr val="0000FF"/>
                </a:solidFill>
              </a:rPr>
              <a:t>2</a:t>
            </a:r>
          </a:p>
        </p:txBody>
      </p:sp>
      <p:graphicFrame>
        <p:nvGraphicFramePr>
          <p:cNvPr id="27" name="Object 26"/>
          <p:cNvGraphicFramePr>
            <a:graphicFrameLocks noChangeAspect="1"/>
          </p:cNvGraphicFramePr>
          <p:nvPr>
            <p:extLst/>
          </p:nvPr>
        </p:nvGraphicFramePr>
        <p:xfrm>
          <a:off x="8153360" y="1276519"/>
          <a:ext cx="1587500" cy="801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62" name="Equation" r:id="rId18" imgW="850900" imgH="431800" progId="Equation.3">
                  <p:embed/>
                </p:oleObj>
              </mc:Choice>
              <mc:Fallback>
                <p:oleObj name="Equation" r:id="rId18" imgW="8509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8153360" y="1276519"/>
                        <a:ext cx="1587500" cy="8016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27"/>
          <p:cNvGraphicFramePr>
            <a:graphicFrameLocks noChangeAspect="1"/>
          </p:cNvGraphicFramePr>
          <p:nvPr>
            <p:extLst/>
          </p:nvPr>
        </p:nvGraphicFramePr>
        <p:xfrm>
          <a:off x="8153360" y="2189928"/>
          <a:ext cx="1638300" cy="801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63" name="Equation" r:id="rId20" imgW="876300" imgH="431800" progId="Equation.3">
                  <p:embed/>
                </p:oleObj>
              </mc:Choice>
              <mc:Fallback>
                <p:oleObj name="Equation" r:id="rId20" imgW="8763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8153360" y="2189928"/>
                        <a:ext cx="1638300" cy="8016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Rectangle 14"/>
          <p:cNvSpPr/>
          <p:nvPr/>
        </p:nvSpPr>
        <p:spPr>
          <a:xfrm>
            <a:off x="8039698" y="1276518"/>
            <a:ext cx="1762272" cy="1722416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3744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1429" y="2353295"/>
            <a:ext cx="6525828" cy="28327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Backprop</a:t>
            </a:r>
            <a:r>
              <a:rPr lang="en-US" dirty="0" smtClean="0"/>
              <a:t>: Example</a:t>
            </a:r>
            <a:endParaRPr lang="en-US" dirty="0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/>
          </p:nvPr>
        </p:nvGraphicFramePr>
        <p:xfrm>
          <a:off x="3930410" y="2324867"/>
          <a:ext cx="336550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79" name="Equation" r:id="rId4" imgW="152400" imgH="203200" progId="Equation.3">
                  <p:embed/>
                </p:oleObj>
              </mc:Choice>
              <mc:Fallback>
                <p:oleObj name="Equation" r:id="rId4" imgW="1524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930410" y="2324867"/>
                        <a:ext cx="336550" cy="446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/>
          </p:nvPr>
        </p:nvGraphicFramePr>
        <p:xfrm>
          <a:off x="3905011" y="2991617"/>
          <a:ext cx="390525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80" name="Equation" r:id="rId6" imgW="177800" imgH="203200" progId="Equation.3">
                  <p:embed/>
                </p:oleObj>
              </mc:Choice>
              <mc:Fallback>
                <p:oleObj name="Equation" r:id="rId6" imgW="1778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905011" y="2991617"/>
                        <a:ext cx="390525" cy="446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/>
          </p:nvPr>
        </p:nvGraphicFramePr>
        <p:xfrm>
          <a:off x="3930411" y="4039352"/>
          <a:ext cx="334963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81" name="Equation" r:id="rId8" imgW="152400" imgH="203200" progId="Equation.3">
                  <p:embed/>
                </p:oleObj>
              </mc:Choice>
              <mc:Fallback>
                <p:oleObj name="Equation" r:id="rId8" imgW="1524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930411" y="4039352"/>
                        <a:ext cx="334963" cy="446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/>
          </p:nvPr>
        </p:nvGraphicFramePr>
        <p:xfrm>
          <a:off x="3901837" y="4755598"/>
          <a:ext cx="363537" cy="446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82" name="Equation" r:id="rId10" imgW="165100" imgH="203200" progId="Equation.3">
                  <p:embed/>
                </p:oleObj>
              </mc:Choice>
              <mc:Fallback>
                <p:oleObj name="Equation" r:id="rId10" imgW="1651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901837" y="4755598"/>
                        <a:ext cx="363537" cy="446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/>
          </p:nvPr>
        </p:nvGraphicFramePr>
        <p:xfrm>
          <a:off x="7043497" y="2753686"/>
          <a:ext cx="306388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83" name="Equation" r:id="rId12" imgW="139700" imgH="203200" progId="Equation.3">
                  <p:embed/>
                </p:oleObj>
              </mc:Choice>
              <mc:Fallback>
                <p:oleObj name="Equation" r:id="rId12" imgW="1397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7043497" y="2753686"/>
                        <a:ext cx="306388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/>
          <p:cNvGraphicFramePr>
            <a:graphicFrameLocks noChangeAspect="1"/>
          </p:cNvGraphicFramePr>
          <p:nvPr>
            <p:extLst/>
          </p:nvPr>
        </p:nvGraphicFramePr>
        <p:xfrm>
          <a:off x="7029020" y="4246715"/>
          <a:ext cx="363537" cy="446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84" name="Equation" r:id="rId14" imgW="165100" imgH="203200" progId="Equation.3">
                  <p:embed/>
                </p:oleObj>
              </mc:Choice>
              <mc:Fallback>
                <p:oleObj name="Equation" r:id="rId14" imgW="1651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7029020" y="4246715"/>
                        <a:ext cx="363537" cy="446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23"/>
          <p:cNvGraphicFramePr>
            <a:graphicFrameLocks noChangeAspect="1"/>
          </p:cNvGraphicFramePr>
          <p:nvPr>
            <p:extLst/>
          </p:nvPr>
        </p:nvGraphicFramePr>
        <p:xfrm>
          <a:off x="8343901" y="4219576"/>
          <a:ext cx="1693074" cy="8325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85" name="Equation" r:id="rId16" imgW="876300" imgH="431800" progId="Equation.3">
                  <p:embed/>
                </p:oleObj>
              </mc:Choice>
              <mc:Fallback>
                <p:oleObj name="Equation" r:id="rId16" imgW="8763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8343901" y="4219576"/>
                        <a:ext cx="1693074" cy="8325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TextBox 25"/>
          <p:cNvSpPr txBox="1"/>
          <p:nvPr/>
        </p:nvSpPr>
        <p:spPr>
          <a:xfrm>
            <a:off x="2621430" y="6100029"/>
            <a:ext cx="68825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00FF"/>
                </a:solidFill>
              </a:rPr>
              <a:t>Backward prop: Compute derivatives </a:t>
            </a:r>
            <a:r>
              <a:rPr lang="en-US" sz="2000" dirty="0" err="1">
                <a:solidFill>
                  <a:srgbClr val="0000FF"/>
                </a:solidFill>
              </a:rPr>
              <a:t>w.r.t</a:t>
            </a:r>
            <a:r>
              <a:rPr lang="en-US" sz="2000" dirty="0">
                <a:solidFill>
                  <a:srgbClr val="0000FF"/>
                </a:solidFill>
              </a:rPr>
              <a:t>. weights </a:t>
            </a:r>
            <a:r>
              <a:rPr lang="en-US" sz="2000" i="1" dirty="0">
                <a:solidFill>
                  <a:srgbClr val="0000FF"/>
                </a:solidFill>
              </a:rPr>
              <a:t>c</a:t>
            </a:r>
            <a:r>
              <a:rPr lang="en-US" sz="2000" baseline="-25000" dirty="0">
                <a:solidFill>
                  <a:srgbClr val="0000FF"/>
                </a:solidFill>
              </a:rPr>
              <a:t>1</a:t>
            </a:r>
            <a:r>
              <a:rPr lang="en-US" sz="2000" dirty="0">
                <a:solidFill>
                  <a:srgbClr val="0000FF"/>
                </a:solidFill>
              </a:rPr>
              <a:t> and </a:t>
            </a:r>
            <a:r>
              <a:rPr lang="en-US" sz="2000" i="1" dirty="0">
                <a:solidFill>
                  <a:srgbClr val="0000FF"/>
                </a:solidFill>
              </a:rPr>
              <a:t>c</a:t>
            </a:r>
            <a:r>
              <a:rPr lang="en-US" sz="2000" baseline="-25000" dirty="0">
                <a:solidFill>
                  <a:srgbClr val="0000FF"/>
                </a:solidFill>
              </a:rPr>
              <a:t>2</a:t>
            </a:r>
          </a:p>
        </p:txBody>
      </p:sp>
      <p:graphicFrame>
        <p:nvGraphicFramePr>
          <p:cNvPr id="27" name="Object 26"/>
          <p:cNvGraphicFramePr>
            <a:graphicFrameLocks noChangeAspect="1"/>
          </p:cNvGraphicFramePr>
          <p:nvPr>
            <p:extLst/>
          </p:nvPr>
        </p:nvGraphicFramePr>
        <p:xfrm>
          <a:off x="8163671" y="1270000"/>
          <a:ext cx="1208088" cy="801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86" name="Equation" r:id="rId18" imgW="647700" imgH="431800" progId="Equation.3">
                  <p:embed/>
                </p:oleObj>
              </mc:Choice>
              <mc:Fallback>
                <p:oleObj name="Equation" r:id="rId18" imgW="6477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8163671" y="1270000"/>
                        <a:ext cx="1208088" cy="8016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27"/>
          <p:cNvGraphicFramePr>
            <a:graphicFrameLocks noChangeAspect="1"/>
          </p:cNvGraphicFramePr>
          <p:nvPr>
            <p:extLst/>
          </p:nvPr>
        </p:nvGraphicFramePr>
        <p:xfrm>
          <a:off x="8166847" y="2182814"/>
          <a:ext cx="1255713" cy="801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87" name="Equation" r:id="rId20" imgW="673100" imgH="431800" progId="Equation.3">
                  <p:embed/>
                </p:oleObj>
              </mc:Choice>
              <mc:Fallback>
                <p:oleObj name="Equation" r:id="rId20" imgW="6731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8166847" y="2182814"/>
                        <a:ext cx="1255713" cy="8016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Rectangle 14"/>
          <p:cNvSpPr/>
          <p:nvPr/>
        </p:nvSpPr>
        <p:spPr>
          <a:xfrm>
            <a:off x="8039698" y="1276518"/>
            <a:ext cx="1762272" cy="1722416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0061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1429" y="2353295"/>
            <a:ext cx="6525828" cy="28327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Backprop</a:t>
            </a:r>
            <a:r>
              <a:rPr lang="en-US" dirty="0" smtClean="0"/>
              <a:t>: Example</a:t>
            </a:r>
            <a:endParaRPr lang="en-US" dirty="0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/>
          </p:nvPr>
        </p:nvGraphicFramePr>
        <p:xfrm>
          <a:off x="3930410" y="2324867"/>
          <a:ext cx="336550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103" name="Equation" r:id="rId4" imgW="152400" imgH="203200" progId="Equation.3">
                  <p:embed/>
                </p:oleObj>
              </mc:Choice>
              <mc:Fallback>
                <p:oleObj name="Equation" r:id="rId4" imgW="1524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930410" y="2324867"/>
                        <a:ext cx="336550" cy="446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/>
          </p:nvPr>
        </p:nvGraphicFramePr>
        <p:xfrm>
          <a:off x="3905011" y="2991617"/>
          <a:ext cx="390525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104" name="Equation" r:id="rId6" imgW="177800" imgH="203200" progId="Equation.3">
                  <p:embed/>
                </p:oleObj>
              </mc:Choice>
              <mc:Fallback>
                <p:oleObj name="Equation" r:id="rId6" imgW="1778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905011" y="2991617"/>
                        <a:ext cx="390525" cy="446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/>
          </p:nvPr>
        </p:nvGraphicFramePr>
        <p:xfrm>
          <a:off x="3930411" y="4039352"/>
          <a:ext cx="334963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105" name="Equation" r:id="rId8" imgW="152400" imgH="203200" progId="Equation.3">
                  <p:embed/>
                </p:oleObj>
              </mc:Choice>
              <mc:Fallback>
                <p:oleObj name="Equation" r:id="rId8" imgW="1524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930411" y="4039352"/>
                        <a:ext cx="334963" cy="446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/>
          </p:nvPr>
        </p:nvGraphicFramePr>
        <p:xfrm>
          <a:off x="3901837" y="4755598"/>
          <a:ext cx="363537" cy="446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106" name="Equation" r:id="rId10" imgW="165100" imgH="203200" progId="Equation.3">
                  <p:embed/>
                </p:oleObj>
              </mc:Choice>
              <mc:Fallback>
                <p:oleObj name="Equation" r:id="rId10" imgW="1651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901837" y="4755598"/>
                        <a:ext cx="363537" cy="446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/>
          </p:nvPr>
        </p:nvGraphicFramePr>
        <p:xfrm>
          <a:off x="7043497" y="2753686"/>
          <a:ext cx="306388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107" name="Equation" r:id="rId12" imgW="139700" imgH="203200" progId="Equation.3">
                  <p:embed/>
                </p:oleObj>
              </mc:Choice>
              <mc:Fallback>
                <p:oleObj name="Equation" r:id="rId12" imgW="1397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7043497" y="2753686"/>
                        <a:ext cx="306388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/>
          <p:cNvGraphicFramePr>
            <a:graphicFrameLocks noChangeAspect="1"/>
          </p:cNvGraphicFramePr>
          <p:nvPr>
            <p:extLst/>
          </p:nvPr>
        </p:nvGraphicFramePr>
        <p:xfrm>
          <a:off x="7029020" y="4246715"/>
          <a:ext cx="363537" cy="446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108" name="Equation" r:id="rId14" imgW="165100" imgH="203200" progId="Equation.3">
                  <p:embed/>
                </p:oleObj>
              </mc:Choice>
              <mc:Fallback>
                <p:oleObj name="Equation" r:id="rId14" imgW="1651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7029020" y="4246715"/>
                        <a:ext cx="363537" cy="446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/>
          </p:nvPr>
        </p:nvGraphicFramePr>
        <p:xfrm>
          <a:off x="4607105" y="1536631"/>
          <a:ext cx="1501355" cy="7809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109" name="Equation" r:id="rId16" imgW="825500" imgH="431800" progId="Equation.3">
                  <p:embed/>
                </p:oleObj>
              </mc:Choice>
              <mc:Fallback>
                <p:oleObj name="Equation" r:id="rId16" imgW="8255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4607105" y="1536631"/>
                        <a:ext cx="1501355" cy="7809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/>
          <p:cNvGraphicFramePr>
            <a:graphicFrameLocks noChangeAspect="1"/>
          </p:cNvGraphicFramePr>
          <p:nvPr>
            <p:extLst/>
          </p:nvPr>
        </p:nvGraphicFramePr>
        <p:xfrm>
          <a:off x="4591426" y="5268450"/>
          <a:ext cx="1661224" cy="8134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110" name="Equation" r:id="rId18" imgW="876300" imgH="431800" progId="Equation.3">
                  <p:embed/>
                </p:oleObj>
              </mc:Choice>
              <mc:Fallback>
                <p:oleObj name="Equation" r:id="rId18" imgW="8763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4591426" y="5268450"/>
                        <a:ext cx="1661224" cy="81349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22"/>
          <p:cNvGraphicFramePr>
            <a:graphicFrameLocks noChangeAspect="1"/>
          </p:cNvGraphicFramePr>
          <p:nvPr>
            <p:extLst/>
          </p:nvPr>
        </p:nvGraphicFramePr>
        <p:xfrm>
          <a:off x="8343901" y="4219576"/>
          <a:ext cx="1693074" cy="8325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111" name="Equation" r:id="rId20" imgW="876300" imgH="431800" progId="Equation.3">
                  <p:embed/>
                </p:oleObj>
              </mc:Choice>
              <mc:Fallback>
                <p:oleObj name="Equation" r:id="rId20" imgW="8763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8343901" y="4219576"/>
                        <a:ext cx="1693074" cy="8325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TextBox 28"/>
          <p:cNvSpPr txBox="1"/>
          <p:nvPr/>
        </p:nvSpPr>
        <p:spPr>
          <a:xfrm>
            <a:off x="2621430" y="6100029"/>
            <a:ext cx="68825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00FF"/>
                </a:solidFill>
              </a:rPr>
              <a:t>Backward prop: Propagate derivative to hidden layer</a:t>
            </a:r>
          </a:p>
        </p:txBody>
      </p:sp>
      <p:sp>
        <p:nvSpPr>
          <p:cNvPr id="30" name="Rectangle 29"/>
          <p:cNvSpPr/>
          <p:nvPr/>
        </p:nvSpPr>
        <p:spPr>
          <a:xfrm>
            <a:off x="4591427" y="1523444"/>
            <a:ext cx="1517033" cy="808908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4591426" y="5268449"/>
            <a:ext cx="1661224" cy="808908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2" name="Straight Arrow Connector 31"/>
          <p:cNvCxnSpPr/>
          <p:nvPr/>
        </p:nvCxnSpPr>
        <p:spPr>
          <a:xfrm rot="120000">
            <a:off x="7010160" y="2535747"/>
            <a:ext cx="764793" cy="235207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rot="21420000" flipV="1">
            <a:off x="6967488" y="4692803"/>
            <a:ext cx="807464" cy="240952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5525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1429" y="2353295"/>
            <a:ext cx="6525828" cy="28327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Backprop</a:t>
            </a:r>
            <a:r>
              <a:rPr lang="en-US" dirty="0" smtClean="0"/>
              <a:t>: Example</a:t>
            </a:r>
            <a:endParaRPr lang="en-US" dirty="0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/>
          </p:nvPr>
        </p:nvGraphicFramePr>
        <p:xfrm>
          <a:off x="3930410" y="2324867"/>
          <a:ext cx="336550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137" name="Equation" r:id="rId4" imgW="152400" imgH="203200" progId="Equation.3">
                  <p:embed/>
                </p:oleObj>
              </mc:Choice>
              <mc:Fallback>
                <p:oleObj name="Equation" r:id="rId4" imgW="1524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930410" y="2324867"/>
                        <a:ext cx="336550" cy="446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/>
          </p:nvPr>
        </p:nvGraphicFramePr>
        <p:xfrm>
          <a:off x="3905011" y="2991617"/>
          <a:ext cx="390525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138" name="Equation" r:id="rId6" imgW="177800" imgH="203200" progId="Equation.3">
                  <p:embed/>
                </p:oleObj>
              </mc:Choice>
              <mc:Fallback>
                <p:oleObj name="Equation" r:id="rId6" imgW="1778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905011" y="2991617"/>
                        <a:ext cx="390525" cy="446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/>
          </p:nvPr>
        </p:nvGraphicFramePr>
        <p:xfrm>
          <a:off x="3930411" y="4039352"/>
          <a:ext cx="334963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139" name="Equation" r:id="rId8" imgW="152400" imgH="203200" progId="Equation.3">
                  <p:embed/>
                </p:oleObj>
              </mc:Choice>
              <mc:Fallback>
                <p:oleObj name="Equation" r:id="rId8" imgW="1524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930411" y="4039352"/>
                        <a:ext cx="334963" cy="446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/>
          </p:nvPr>
        </p:nvGraphicFramePr>
        <p:xfrm>
          <a:off x="3901837" y="4755598"/>
          <a:ext cx="363537" cy="446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140" name="Equation" r:id="rId10" imgW="165100" imgH="203200" progId="Equation.3">
                  <p:embed/>
                </p:oleObj>
              </mc:Choice>
              <mc:Fallback>
                <p:oleObj name="Equation" r:id="rId10" imgW="1651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901837" y="4755598"/>
                        <a:ext cx="363537" cy="446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/>
          </p:nvPr>
        </p:nvGraphicFramePr>
        <p:xfrm>
          <a:off x="7043497" y="2753686"/>
          <a:ext cx="306388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141" name="Equation" r:id="rId12" imgW="139700" imgH="203200" progId="Equation.3">
                  <p:embed/>
                </p:oleObj>
              </mc:Choice>
              <mc:Fallback>
                <p:oleObj name="Equation" r:id="rId12" imgW="1397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7043497" y="2753686"/>
                        <a:ext cx="306388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/>
          <p:cNvGraphicFramePr>
            <a:graphicFrameLocks noChangeAspect="1"/>
          </p:cNvGraphicFramePr>
          <p:nvPr>
            <p:extLst/>
          </p:nvPr>
        </p:nvGraphicFramePr>
        <p:xfrm>
          <a:off x="7029020" y="4246715"/>
          <a:ext cx="363537" cy="446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142" name="Equation" r:id="rId14" imgW="165100" imgH="203200" progId="Equation.3">
                  <p:embed/>
                </p:oleObj>
              </mc:Choice>
              <mc:Fallback>
                <p:oleObj name="Equation" r:id="rId14" imgW="1651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7029020" y="4246715"/>
                        <a:ext cx="363537" cy="446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/>
          </p:nvPr>
        </p:nvGraphicFramePr>
        <p:xfrm>
          <a:off x="4607105" y="1536631"/>
          <a:ext cx="1501355" cy="7809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143" name="Equation" r:id="rId16" imgW="825500" imgH="431800" progId="Equation.3">
                  <p:embed/>
                </p:oleObj>
              </mc:Choice>
              <mc:Fallback>
                <p:oleObj name="Equation" r:id="rId16" imgW="8255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4607105" y="1536631"/>
                        <a:ext cx="1501355" cy="7809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/>
          <p:cNvGraphicFramePr>
            <a:graphicFrameLocks noChangeAspect="1"/>
          </p:cNvGraphicFramePr>
          <p:nvPr>
            <p:extLst/>
          </p:nvPr>
        </p:nvGraphicFramePr>
        <p:xfrm>
          <a:off x="4591426" y="5268450"/>
          <a:ext cx="1661224" cy="8134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144" name="Equation" r:id="rId18" imgW="876300" imgH="431800" progId="Equation.3">
                  <p:embed/>
                </p:oleObj>
              </mc:Choice>
              <mc:Fallback>
                <p:oleObj name="Equation" r:id="rId18" imgW="8763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4591426" y="5268450"/>
                        <a:ext cx="1661224" cy="81349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22"/>
          <p:cNvGraphicFramePr>
            <a:graphicFrameLocks noChangeAspect="1"/>
          </p:cNvGraphicFramePr>
          <p:nvPr>
            <p:extLst/>
          </p:nvPr>
        </p:nvGraphicFramePr>
        <p:xfrm>
          <a:off x="8343901" y="4219576"/>
          <a:ext cx="1693074" cy="8325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145" name="Equation" r:id="rId20" imgW="876300" imgH="431800" progId="Equation.3">
                  <p:embed/>
                </p:oleObj>
              </mc:Choice>
              <mc:Fallback>
                <p:oleObj name="Equation" r:id="rId20" imgW="8763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8343901" y="4219576"/>
                        <a:ext cx="1693074" cy="8325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/>
          <p:cNvGraphicFramePr>
            <a:graphicFrameLocks noChangeAspect="1"/>
          </p:cNvGraphicFramePr>
          <p:nvPr>
            <p:extLst/>
          </p:nvPr>
        </p:nvGraphicFramePr>
        <p:xfrm>
          <a:off x="7435998" y="1238439"/>
          <a:ext cx="3154363" cy="773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146" name="Equation" r:id="rId22" imgW="1752600" imgH="431800" progId="Equation.3">
                  <p:embed/>
                </p:oleObj>
              </mc:Choice>
              <mc:Fallback>
                <p:oleObj name="Equation" r:id="rId22" imgW="17526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7435998" y="1238439"/>
                        <a:ext cx="3154363" cy="7731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2448982" y="6100029"/>
            <a:ext cx="71960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00FF"/>
                </a:solidFill>
              </a:rPr>
              <a:t>Backward prop: Compute derivatives </a:t>
            </a:r>
            <a:r>
              <a:rPr lang="en-US" sz="2000" dirty="0" err="1">
                <a:solidFill>
                  <a:srgbClr val="0000FF"/>
                </a:solidFill>
              </a:rPr>
              <a:t>w.r.t</a:t>
            </a:r>
            <a:r>
              <a:rPr lang="en-US" sz="2000" dirty="0">
                <a:solidFill>
                  <a:srgbClr val="0000FF"/>
                </a:solidFill>
              </a:rPr>
              <a:t>. weights </a:t>
            </a:r>
            <a:r>
              <a:rPr lang="en-US" sz="2000" i="1" dirty="0">
                <a:solidFill>
                  <a:srgbClr val="0000FF"/>
                </a:solidFill>
              </a:rPr>
              <a:t>a</a:t>
            </a:r>
            <a:r>
              <a:rPr lang="en-US" sz="2000" baseline="-25000" dirty="0">
                <a:solidFill>
                  <a:srgbClr val="0000FF"/>
                </a:solidFill>
              </a:rPr>
              <a:t>1</a:t>
            </a:r>
            <a:r>
              <a:rPr lang="en-US" sz="2000" dirty="0">
                <a:solidFill>
                  <a:srgbClr val="0000FF"/>
                </a:solidFill>
              </a:rPr>
              <a:t>, </a:t>
            </a:r>
            <a:r>
              <a:rPr lang="en-US" sz="2000" i="1" dirty="0">
                <a:solidFill>
                  <a:srgbClr val="0000FF"/>
                </a:solidFill>
              </a:rPr>
              <a:t>a</a:t>
            </a:r>
            <a:r>
              <a:rPr lang="en-US" sz="2000" baseline="-25000" dirty="0">
                <a:solidFill>
                  <a:srgbClr val="0000FF"/>
                </a:solidFill>
              </a:rPr>
              <a:t>2</a:t>
            </a:r>
            <a:r>
              <a:rPr lang="en-US" sz="2000" dirty="0">
                <a:solidFill>
                  <a:srgbClr val="0000FF"/>
                </a:solidFill>
              </a:rPr>
              <a:t>, </a:t>
            </a:r>
            <a:r>
              <a:rPr lang="en-US" sz="2000" i="1" dirty="0">
                <a:solidFill>
                  <a:srgbClr val="0000FF"/>
                </a:solidFill>
              </a:rPr>
              <a:t>b</a:t>
            </a:r>
            <a:r>
              <a:rPr lang="en-US" sz="2000" baseline="-25000" dirty="0">
                <a:solidFill>
                  <a:srgbClr val="0000FF"/>
                </a:solidFill>
              </a:rPr>
              <a:t>1</a:t>
            </a:r>
            <a:r>
              <a:rPr lang="en-US" sz="2000" dirty="0">
                <a:solidFill>
                  <a:srgbClr val="0000FF"/>
                </a:solidFill>
              </a:rPr>
              <a:t> and </a:t>
            </a:r>
            <a:r>
              <a:rPr lang="en-US" sz="2000" i="1" dirty="0">
                <a:solidFill>
                  <a:srgbClr val="0000FF"/>
                </a:solidFill>
              </a:rPr>
              <a:t>b</a:t>
            </a:r>
            <a:r>
              <a:rPr lang="en-US" sz="2000" baseline="-25000" dirty="0">
                <a:solidFill>
                  <a:srgbClr val="0000FF"/>
                </a:solidFill>
              </a:rPr>
              <a:t>2</a:t>
            </a:r>
          </a:p>
        </p:txBody>
      </p:sp>
      <p:sp>
        <p:nvSpPr>
          <p:cNvPr id="24" name="Rectangle 23"/>
          <p:cNvSpPr/>
          <p:nvPr/>
        </p:nvSpPr>
        <p:spPr>
          <a:xfrm>
            <a:off x="7406115" y="1210237"/>
            <a:ext cx="3154364" cy="1706675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19" name="Object 18"/>
          <p:cNvGraphicFramePr>
            <a:graphicFrameLocks noChangeAspect="1"/>
          </p:cNvGraphicFramePr>
          <p:nvPr>
            <p:extLst/>
          </p:nvPr>
        </p:nvGraphicFramePr>
        <p:xfrm>
          <a:off x="7458222" y="2086256"/>
          <a:ext cx="3132138" cy="773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147" name="Equation" r:id="rId24" imgW="1739900" imgH="431800" progId="Equation.3">
                  <p:embed/>
                </p:oleObj>
              </mc:Choice>
              <mc:Fallback>
                <p:oleObj name="Equation" r:id="rId24" imgW="17399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7458222" y="2086256"/>
                        <a:ext cx="3132138" cy="7731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84475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1429" y="2353295"/>
            <a:ext cx="6525828" cy="28327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Backprop</a:t>
            </a:r>
            <a:r>
              <a:rPr lang="en-US" dirty="0" smtClean="0"/>
              <a:t>: Example</a:t>
            </a:r>
            <a:endParaRPr lang="en-US" dirty="0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/>
          </p:nvPr>
        </p:nvGraphicFramePr>
        <p:xfrm>
          <a:off x="3930410" y="2324867"/>
          <a:ext cx="336550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61" name="Equation" r:id="rId4" imgW="152400" imgH="203200" progId="Equation.3">
                  <p:embed/>
                </p:oleObj>
              </mc:Choice>
              <mc:Fallback>
                <p:oleObj name="Equation" r:id="rId4" imgW="1524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930410" y="2324867"/>
                        <a:ext cx="336550" cy="446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/>
          </p:nvPr>
        </p:nvGraphicFramePr>
        <p:xfrm>
          <a:off x="3905011" y="2991617"/>
          <a:ext cx="390525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62" name="Equation" r:id="rId6" imgW="177800" imgH="203200" progId="Equation.3">
                  <p:embed/>
                </p:oleObj>
              </mc:Choice>
              <mc:Fallback>
                <p:oleObj name="Equation" r:id="rId6" imgW="1778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905011" y="2991617"/>
                        <a:ext cx="390525" cy="446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/>
          </p:nvPr>
        </p:nvGraphicFramePr>
        <p:xfrm>
          <a:off x="3930411" y="4039352"/>
          <a:ext cx="334963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63" name="Equation" r:id="rId8" imgW="152400" imgH="203200" progId="Equation.3">
                  <p:embed/>
                </p:oleObj>
              </mc:Choice>
              <mc:Fallback>
                <p:oleObj name="Equation" r:id="rId8" imgW="1524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930411" y="4039352"/>
                        <a:ext cx="334963" cy="446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/>
          </p:nvPr>
        </p:nvGraphicFramePr>
        <p:xfrm>
          <a:off x="3901837" y="4755598"/>
          <a:ext cx="363537" cy="446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64" name="Equation" r:id="rId10" imgW="165100" imgH="203200" progId="Equation.3">
                  <p:embed/>
                </p:oleObj>
              </mc:Choice>
              <mc:Fallback>
                <p:oleObj name="Equation" r:id="rId10" imgW="1651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901837" y="4755598"/>
                        <a:ext cx="363537" cy="446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/>
          </p:nvPr>
        </p:nvGraphicFramePr>
        <p:xfrm>
          <a:off x="7043497" y="2753686"/>
          <a:ext cx="306388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65" name="Equation" r:id="rId12" imgW="139700" imgH="203200" progId="Equation.3">
                  <p:embed/>
                </p:oleObj>
              </mc:Choice>
              <mc:Fallback>
                <p:oleObj name="Equation" r:id="rId12" imgW="1397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7043497" y="2753686"/>
                        <a:ext cx="306388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/>
          <p:cNvGraphicFramePr>
            <a:graphicFrameLocks noChangeAspect="1"/>
          </p:cNvGraphicFramePr>
          <p:nvPr>
            <p:extLst/>
          </p:nvPr>
        </p:nvGraphicFramePr>
        <p:xfrm>
          <a:off x="7029020" y="4246715"/>
          <a:ext cx="363537" cy="446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66" name="Equation" r:id="rId14" imgW="165100" imgH="203200" progId="Equation.3">
                  <p:embed/>
                </p:oleObj>
              </mc:Choice>
              <mc:Fallback>
                <p:oleObj name="Equation" r:id="rId14" imgW="1651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7029020" y="4246715"/>
                        <a:ext cx="363537" cy="446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/>
          </p:nvPr>
        </p:nvGraphicFramePr>
        <p:xfrm>
          <a:off x="4607105" y="1536631"/>
          <a:ext cx="1501355" cy="7809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67" name="Equation" r:id="rId16" imgW="825500" imgH="431800" progId="Equation.3">
                  <p:embed/>
                </p:oleObj>
              </mc:Choice>
              <mc:Fallback>
                <p:oleObj name="Equation" r:id="rId16" imgW="8255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4607105" y="1536631"/>
                        <a:ext cx="1501355" cy="7809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/>
          <p:cNvGraphicFramePr>
            <a:graphicFrameLocks noChangeAspect="1"/>
          </p:cNvGraphicFramePr>
          <p:nvPr>
            <p:extLst/>
          </p:nvPr>
        </p:nvGraphicFramePr>
        <p:xfrm>
          <a:off x="4591426" y="5268450"/>
          <a:ext cx="1661224" cy="8134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68" name="Equation" r:id="rId18" imgW="876300" imgH="431800" progId="Equation.3">
                  <p:embed/>
                </p:oleObj>
              </mc:Choice>
              <mc:Fallback>
                <p:oleObj name="Equation" r:id="rId18" imgW="8763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4591426" y="5268450"/>
                        <a:ext cx="1661224" cy="81349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22"/>
          <p:cNvGraphicFramePr>
            <a:graphicFrameLocks noChangeAspect="1"/>
          </p:cNvGraphicFramePr>
          <p:nvPr>
            <p:extLst/>
          </p:nvPr>
        </p:nvGraphicFramePr>
        <p:xfrm>
          <a:off x="8343901" y="4219576"/>
          <a:ext cx="1693074" cy="8325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69" name="Equation" r:id="rId20" imgW="876300" imgH="431800" progId="Equation.3">
                  <p:embed/>
                </p:oleObj>
              </mc:Choice>
              <mc:Fallback>
                <p:oleObj name="Equation" r:id="rId20" imgW="8763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8343901" y="4219576"/>
                        <a:ext cx="1693074" cy="8325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/>
          <p:cNvGraphicFramePr>
            <a:graphicFrameLocks noChangeAspect="1"/>
          </p:cNvGraphicFramePr>
          <p:nvPr>
            <p:extLst/>
          </p:nvPr>
        </p:nvGraphicFramePr>
        <p:xfrm>
          <a:off x="7430342" y="1238251"/>
          <a:ext cx="1416050" cy="773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70" name="Equation" r:id="rId22" imgW="787400" imgH="431800" progId="Equation.3">
                  <p:embed/>
                </p:oleObj>
              </mc:Choice>
              <mc:Fallback>
                <p:oleObj name="Equation" r:id="rId22" imgW="7874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7430342" y="1238251"/>
                        <a:ext cx="1416050" cy="7731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2448982" y="6100029"/>
            <a:ext cx="71960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00FF"/>
                </a:solidFill>
              </a:rPr>
              <a:t>Backward prop: Compute derivatives </a:t>
            </a:r>
            <a:r>
              <a:rPr lang="en-US" sz="2000" dirty="0" err="1">
                <a:solidFill>
                  <a:srgbClr val="0000FF"/>
                </a:solidFill>
              </a:rPr>
              <a:t>w.r.t</a:t>
            </a:r>
            <a:r>
              <a:rPr lang="en-US" sz="2000" dirty="0">
                <a:solidFill>
                  <a:srgbClr val="0000FF"/>
                </a:solidFill>
              </a:rPr>
              <a:t>. weights </a:t>
            </a:r>
            <a:r>
              <a:rPr lang="en-US" sz="2000" i="1" dirty="0">
                <a:solidFill>
                  <a:srgbClr val="0000FF"/>
                </a:solidFill>
              </a:rPr>
              <a:t>a</a:t>
            </a:r>
            <a:r>
              <a:rPr lang="en-US" sz="2000" baseline="-25000" dirty="0">
                <a:solidFill>
                  <a:srgbClr val="0000FF"/>
                </a:solidFill>
              </a:rPr>
              <a:t>1</a:t>
            </a:r>
            <a:r>
              <a:rPr lang="en-US" sz="2000" dirty="0">
                <a:solidFill>
                  <a:srgbClr val="0000FF"/>
                </a:solidFill>
              </a:rPr>
              <a:t>, </a:t>
            </a:r>
            <a:r>
              <a:rPr lang="en-US" sz="2000" i="1" dirty="0">
                <a:solidFill>
                  <a:srgbClr val="0000FF"/>
                </a:solidFill>
              </a:rPr>
              <a:t>a</a:t>
            </a:r>
            <a:r>
              <a:rPr lang="en-US" sz="2000" baseline="-25000" dirty="0">
                <a:solidFill>
                  <a:srgbClr val="0000FF"/>
                </a:solidFill>
              </a:rPr>
              <a:t>2</a:t>
            </a:r>
            <a:r>
              <a:rPr lang="en-US" sz="2000" dirty="0">
                <a:solidFill>
                  <a:srgbClr val="0000FF"/>
                </a:solidFill>
              </a:rPr>
              <a:t>, </a:t>
            </a:r>
            <a:r>
              <a:rPr lang="en-US" sz="2000" i="1" dirty="0">
                <a:solidFill>
                  <a:srgbClr val="0000FF"/>
                </a:solidFill>
              </a:rPr>
              <a:t>b</a:t>
            </a:r>
            <a:r>
              <a:rPr lang="en-US" sz="2000" baseline="-25000" dirty="0">
                <a:solidFill>
                  <a:srgbClr val="0000FF"/>
                </a:solidFill>
              </a:rPr>
              <a:t>1</a:t>
            </a:r>
            <a:r>
              <a:rPr lang="en-US" sz="2000" dirty="0">
                <a:solidFill>
                  <a:srgbClr val="0000FF"/>
                </a:solidFill>
              </a:rPr>
              <a:t> and </a:t>
            </a:r>
            <a:r>
              <a:rPr lang="en-US" sz="2000" i="1" dirty="0">
                <a:solidFill>
                  <a:srgbClr val="0000FF"/>
                </a:solidFill>
              </a:rPr>
              <a:t>b</a:t>
            </a:r>
            <a:r>
              <a:rPr lang="en-US" sz="2000" baseline="-25000" dirty="0">
                <a:solidFill>
                  <a:srgbClr val="0000FF"/>
                </a:solidFill>
              </a:rPr>
              <a:t>2</a:t>
            </a:r>
          </a:p>
        </p:txBody>
      </p:sp>
      <p:sp>
        <p:nvSpPr>
          <p:cNvPr id="24" name="Rectangle 23"/>
          <p:cNvSpPr/>
          <p:nvPr/>
        </p:nvSpPr>
        <p:spPr>
          <a:xfrm>
            <a:off x="7406115" y="1210237"/>
            <a:ext cx="3154364" cy="1706675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17" name="Object 16"/>
          <p:cNvGraphicFramePr>
            <a:graphicFrameLocks noChangeAspect="1"/>
          </p:cNvGraphicFramePr>
          <p:nvPr>
            <p:extLst/>
          </p:nvPr>
        </p:nvGraphicFramePr>
        <p:xfrm>
          <a:off x="7458636" y="2085976"/>
          <a:ext cx="1417638" cy="773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71" name="Equation" r:id="rId24" imgW="787400" imgH="431800" progId="Equation.3">
                  <p:embed/>
                </p:oleObj>
              </mc:Choice>
              <mc:Fallback>
                <p:oleObj name="Equation" r:id="rId24" imgW="7874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7458636" y="2085976"/>
                        <a:ext cx="1417638" cy="7731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74272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1429" y="2353295"/>
            <a:ext cx="6525828" cy="28327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Backprop</a:t>
            </a:r>
            <a:r>
              <a:rPr lang="en-US" dirty="0" smtClean="0"/>
              <a:t>: Example</a:t>
            </a:r>
            <a:endParaRPr lang="en-US" dirty="0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/>
          </p:nvPr>
        </p:nvGraphicFramePr>
        <p:xfrm>
          <a:off x="3930410" y="2324867"/>
          <a:ext cx="336550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95" name="Equation" r:id="rId4" imgW="152400" imgH="203200" progId="Equation.3">
                  <p:embed/>
                </p:oleObj>
              </mc:Choice>
              <mc:Fallback>
                <p:oleObj name="Equation" r:id="rId4" imgW="1524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930410" y="2324867"/>
                        <a:ext cx="336550" cy="446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/>
          </p:nvPr>
        </p:nvGraphicFramePr>
        <p:xfrm>
          <a:off x="3905011" y="2991617"/>
          <a:ext cx="390525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96" name="Equation" r:id="rId6" imgW="177800" imgH="203200" progId="Equation.3">
                  <p:embed/>
                </p:oleObj>
              </mc:Choice>
              <mc:Fallback>
                <p:oleObj name="Equation" r:id="rId6" imgW="1778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905011" y="2991617"/>
                        <a:ext cx="390525" cy="446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/>
          </p:nvPr>
        </p:nvGraphicFramePr>
        <p:xfrm>
          <a:off x="3930411" y="4039352"/>
          <a:ext cx="334963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97" name="Equation" r:id="rId8" imgW="152400" imgH="203200" progId="Equation.3">
                  <p:embed/>
                </p:oleObj>
              </mc:Choice>
              <mc:Fallback>
                <p:oleObj name="Equation" r:id="rId8" imgW="1524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930411" y="4039352"/>
                        <a:ext cx="334963" cy="446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/>
          </p:nvPr>
        </p:nvGraphicFramePr>
        <p:xfrm>
          <a:off x="3901837" y="4755598"/>
          <a:ext cx="363537" cy="446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98" name="Equation" r:id="rId10" imgW="165100" imgH="203200" progId="Equation.3">
                  <p:embed/>
                </p:oleObj>
              </mc:Choice>
              <mc:Fallback>
                <p:oleObj name="Equation" r:id="rId10" imgW="1651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901837" y="4755598"/>
                        <a:ext cx="363537" cy="446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/>
          </p:nvPr>
        </p:nvGraphicFramePr>
        <p:xfrm>
          <a:off x="7043497" y="2753686"/>
          <a:ext cx="306388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99" name="Equation" r:id="rId12" imgW="139700" imgH="203200" progId="Equation.3">
                  <p:embed/>
                </p:oleObj>
              </mc:Choice>
              <mc:Fallback>
                <p:oleObj name="Equation" r:id="rId12" imgW="1397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7043497" y="2753686"/>
                        <a:ext cx="306388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/>
          <p:cNvGraphicFramePr>
            <a:graphicFrameLocks noChangeAspect="1"/>
          </p:cNvGraphicFramePr>
          <p:nvPr>
            <p:extLst/>
          </p:nvPr>
        </p:nvGraphicFramePr>
        <p:xfrm>
          <a:off x="7029020" y="4246715"/>
          <a:ext cx="363537" cy="446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200" name="Equation" r:id="rId14" imgW="165100" imgH="203200" progId="Equation.3">
                  <p:embed/>
                </p:oleObj>
              </mc:Choice>
              <mc:Fallback>
                <p:oleObj name="Equation" r:id="rId14" imgW="1651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7029020" y="4246715"/>
                        <a:ext cx="363537" cy="446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/>
          </p:nvPr>
        </p:nvGraphicFramePr>
        <p:xfrm>
          <a:off x="4607105" y="1536631"/>
          <a:ext cx="1501355" cy="7809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201" name="Equation" r:id="rId16" imgW="825500" imgH="431800" progId="Equation.3">
                  <p:embed/>
                </p:oleObj>
              </mc:Choice>
              <mc:Fallback>
                <p:oleObj name="Equation" r:id="rId16" imgW="8255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4607105" y="1536631"/>
                        <a:ext cx="1501355" cy="7809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/>
          <p:cNvGraphicFramePr>
            <a:graphicFrameLocks noChangeAspect="1"/>
          </p:cNvGraphicFramePr>
          <p:nvPr>
            <p:extLst/>
          </p:nvPr>
        </p:nvGraphicFramePr>
        <p:xfrm>
          <a:off x="4591426" y="5268450"/>
          <a:ext cx="1661224" cy="8134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202" name="Equation" r:id="rId18" imgW="876300" imgH="431800" progId="Equation.3">
                  <p:embed/>
                </p:oleObj>
              </mc:Choice>
              <mc:Fallback>
                <p:oleObj name="Equation" r:id="rId18" imgW="8763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4591426" y="5268450"/>
                        <a:ext cx="1661224" cy="81349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20"/>
          <p:cNvGraphicFramePr>
            <a:graphicFrameLocks noChangeAspect="1"/>
          </p:cNvGraphicFramePr>
          <p:nvPr>
            <p:extLst/>
          </p:nvPr>
        </p:nvGraphicFramePr>
        <p:xfrm>
          <a:off x="7763899" y="1269200"/>
          <a:ext cx="1043147" cy="8015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203" name="Equation" r:id="rId20" imgW="558800" imgH="431800" progId="Equation.3">
                  <p:embed/>
                </p:oleObj>
              </mc:Choice>
              <mc:Fallback>
                <p:oleObj name="Equation" r:id="rId20" imgW="5588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7763899" y="1269200"/>
                        <a:ext cx="1043147" cy="8015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21"/>
          <p:cNvGraphicFramePr>
            <a:graphicFrameLocks noChangeAspect="1"/>
          </p:cNvGraphicFramePr>
          <p:nvPr>
            <p:extLst/>
          </p:nvPr>
        </p:nvGraphicFramePr>
        <p:xfrm>
          <a:off x="9281459" y="1276518"/>
          <a:ext cx="1114669" cy="8015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204" name="Equation" r:id="rId22" imgW="596900" imgH="431800" progId="Equation.3">
                  <p:embed/>
                </p:oleObj>
              </mc:Choice>
              <mc:Fallback>
                <p:oleObj name="Equation" r:id="rId22" imgW="5969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9281459" y="1276518"/>
                        <a:ext cx="1114669" cy="8015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22"/>
          <p:cNvGraphicFramePr>
            <a:graphicFrameLocks noChangeAspect="1"/>
          </p:cNvGraphicFramePr>
          <p:nvPr>
            <p:extLst/>
          </p:nvPr>
        </p:nvGraphicFramePr>
        <p:xfrm>
          <a:off x="8343901" y="4219576"/>
          <a:ext cx="1693074" cy="8325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205" name="Equation" r:id="rId24" imgW="876300" imgH="431800" progId="Equation.3">
                  <p:embed/>
                </p:oleObj>
              </mc:Choice>
              <mc:Fallback>
                <p:oleObj name="Equation" r:id="rId24" imgW="8763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8343901" y="4219576"/>
                        <a:ext cx="1693074" cy="8325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/>
          <p:cNvGraphicFramePr>
            <a:graphicFrameLocks noChangeAspect="1"/>
          </p:cNvGraphicFramePr>
          <p:nvPr>
            <p:extLst/>
          </p:nvPr>
        </p:nvGraphicFramePr>
        <p:xfrm>
          <a:off x="7763898" y="2210497"/>
          <a:ext cx="1097294" cy="7731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206" name="Equation" r:id="rId26" imgW="609600" imgH="431800" progId="Equation.3">
                  <p:embed/>
                </p:oleObj>
              </mc:Choice>
              <mc:Fallback>
                <p:oleObj name="Equation" r:id="rId26" imgW="6096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7763898" y="2210497"/>
                        <a:ext cx="1097294" cy="7731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6"/>
          <p:cNvGraphicFramePr>
            <a:graphicFrameLocks noChangeAspect="1"/>
          </p:cNvGraphicFramePr>
          <p:nvPr>
            <p:extLst/>
          </p:nvPr>
        </p:nvGraphicFramePr>
        <p:xfrm>
          <a:off x="9281459" y="2210497"/>
          <a:ext cx="1075165" cy="7731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207" name="Equation" r:id="rId28" imgW="596900" imgH="431800" progId="Equation.3">
                  <p:embed/>
                </p:oleObj>
              </mc:Choice>
              <mc:Fallback>
                <p:oleObj name="Equation" r:id="rId28" imgW="5969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9"/>
                      <a:stretch>
                        <a:fillRect/>
                      </a:stretch>
                    </p:blipFill>
                    <p:spPr>
                      <a:xfrm>
                        <a:off x="9281459" y="2210497"/>
                        <a:ext cx="1075165" cy="7731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Rectangle 23"/>
          <p:cNvSpPr/>
          <p:nvPr/>
        </p:nvSpPr>
        <p:spPr>
          <a:xfrm>
            <a:off x="7739117" y="1269200"/>
            <a:ext cx="2657011" cy="1722416"/>
          </a:xfrm>
          <a:prstGeom prst="rect">
            <a:avLst/>
          </a:prstGeom>
          <a:noFill/>
          <a:ln w="57150" cmpd="sng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3100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Computation Graphs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398680"/>
            <a:ext cx="9144000" cy="534269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746035" y="6370008"/>
            <a:ext cx="19331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7F7F7F"/>
                </a:solidFill>
              </a:rPr>
              <a:t>(</a:t>
            </a:r>
            <a:r>
              <a:rPr lang="en-US" dirty="0" err="1">
                <a:solidFill>
                  <a:srgbClr val="7F7F7F"/>
                </a:solidFill>
              </a:rPr>
              <a:t>Goodfellow</a:t>
            </a:r>
            <a:r>
              <a:rPr lang="en-US" dirty="0">
                <a:solidFill>
                  <a:srgbClr val="7F7F7F"/>
                </a:solidFill>
              </a:rPr>
              <a:t> 2017)</a:t>
            </a:r>
          </a:p>
        </p:txBody>
      </p:sp>
    </p:spTree>
    <p:extLst>
      <p:ext uri="{BB962C8B-B14F-4D97-AF65-F5344CB8AC3E}">
        <p14:creationId xmlns:p14="http://schemas.microsoft.com/office/powerpoint/2010/main" val="987965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Repeated Sub-expressions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401959"/>
            <a:ext cx="9144000" cy="519952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746035" y="6370008"/>
            <a:ext cx="19331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7F7F7F"/>
                </a:solidFill>
              </a:rPr>
              <a:t>(</a:t>
            </a:r>
            <a:r>
              <a:rPr lang="en-US" dirty="0" err="1">
                <a:solidFill>
                  <a:srgbClr val="7F7F7F"/>
                </a:solidFill>
              </a:rPr>
              <a:t>Goodfellow</a:t>
            </a:r>
            <a:r>
              <a:rPr lang="en-US" dirty="0">
                <a:solidFill>
                  <a:srgbClr val="7F7F7F"/>
                </a:solidFill>
              </a:rPr>
              <a:t> 2017)</a:t>
            </a:r>
          </a:p>
        </p:txBody>
      </p:sp>
    </p:spTree>
    <p:extLst>
      <p:ext uri="{BB962C8B-B14F-4D97-AF65-F5344CB8AC3E}">
        <p14:creationId xmlns:p14="http://schemas.microsoft.com/office/powerpoint/2010/main" val="398381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Backprop</a:t>
            </a:r>
            <a:r>
              <a:rPr lang="en-US" dirty="0" smtClean="0"/>
              <a:t> on Computation Graph</a:t>
            </a:r>
            <a:endParaRPr lang="en-US" dirty="0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/>
          </p:nvPr>
        </p:nvGraphicFramePr>
        <p:xfrm>
          <a:off x="3209925" y="2371726"/>
          <a:ext cx="5873750" cy="2816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159" name="Equation" r:id="rId4" imgW="2667000" imgH="1282700" progId="Equation.3">
                  <p:embed/>
                </p:oleObj>
              </mc:Choice>
              <mc:Fallback>
                <p:oleObj name="Equation" r:id="rId4" imgW="2667000" imgH="1282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209925" y="2371726"/>
                        <a:ext cx="5873750" cy="2816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" name="Straight Arrow Connector 5"/>
          <p:cNvCxnSpPr/>
          <p:nvPr/>
        </p:nvCxnSpPr>
        <p:spPr>
          <a:xfrm>
            <a:off x="6332832" y="4624662"/>
            <a:ext cx="192344" cy="65478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332832" y="5208017"/>
            <a:ext cx="1818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Parents of </a:t>
            </a:r>
            <a:r>
              <a:rPr lang="en-US" sz="2400" i="1" dirty="0" err="1">
                <a:solidFill>
                  <a:srgbClr val="0000FF"/>
                </a:solidFill>
                <a:latin typeface="Times New Roman"/>
                <a:cs typeface="Times New Roman"/>
              </a:rPr>
              <a:t>u</a:t>
            </a:r>
            <a:r>
              <a:rPr lang="en-US" sz="2400" i="1" baseline="30000" dirty="0" err="1">
                <a:solidFill>
                  <a:srgbClr val="0000FF"/>
                </a:solidFill>
                <a:latin typeface="Times New Roman"/>
                <a:cs typeface="Times New Roman"/>
              </a:rPr>
              <a:t>i</a:t>
            </a:r>
            <a:endParaRPr lang="en-US" sz="2400" i="1" baseline="30000" dirty="0">
              <a:solidFill>
                <a:srgbClr val="0000FF"/>
              </a:solidFill>
              <a:latin typeface="Times New Roman"/>
              <a:cs typeface="Times New Roman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772649" y="1659310"/>
            <a:ext cx="33863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Maintain grad table</a:t>
            </a:r>
            <a:endParaRPr lang="en-US" sz="2400" i="1" baseline="30000" dirty="0">
              <a:solidFill>
                <a:srgbClr val="0000FF"/>
              </a:solidFill>
              <a:latin typeface="Times New Roman"/>
              <a:cs typeface="Times New Roman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5183986" y="1912950"/>
            <a:ext cx="588662" cy="527807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1410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Symbol-to-symbol Differentiation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1" indent="-342900"/>
            <a:r>
              <a:rPr lang="en-US" dirty="0">
                <a:solidFill>
                  <a:srgbClr val="0000FF"/>
                </a:solidFill>
              </a:rPr>
              <a:t>Derivatives as computation graphs</a:t>
            </a:r>
          </a:p>
          <a:p>
            <a:pPr lvl="1"/>
            <a:r>
              <a:rPr lang="en-US" dirty="0" smtClean="0"/>
              <a:t>Same language for both forward and back-propagation</a:t>
            </a:r>
          </a:p>
          <a:p>
            <a:r>
              <a:rPr lang="en-US" dirty="0" smtClean="0"/>
              <a:t>During execution, replace symbolic inputs with numeric value</a:t>
            </a:r>
          </a:p>
          <a:p>
            <a:r>
              <a:rPr lang="en-US" dirty="0" smtClean="0"/>
              <a:t>Used by </a:t>
            </a:r>
            <a:r>
              <a:rPr lang="en-US" dirty="0" err="1" smtClean="0">
                <a:solidFill>
                  <a:srgbClr val="0000FF"/>
                </a:solidFill>
              </a:rPr>
              <a:t>Theano</a:t>
            </a:r>
            <a:r>
              <a:rPr lang="en-US" dirty="0" smtClean="0"/>
              <a:t> and </a:t>
            </a:r>
            <a:r>
              <a:rPr lang="en-US" dirty="0" err="1" smtClean="0">
                <a:solidFill>
                  <a:srgbClr val="0000FF"/>
                </a:solidFill>
              </a:rPr>
              <a:t>TensorFlow</a:t>
            </a:r>
            <a:endParaRPr lang="en-US" dirty="0" smtClean="0">
              <a:solidFill>
                <a:srgbClr val="0000FF"/>
              </a:solidFill>
            </a:endParaRPr>
          </a:p>
          <a:p>
            <a:r>
              <a:rPr lang="en-US" dirty="0" smtClean="0"/>
              <a:t>Symbol-to-number differentiation: e.g. Torch and </a:t>
            </a:r>
            <a:r>
              <a:rPr lang="en-US" dirty="0" err="1" smtClean="0"/>
              <a:t>Caffe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4165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Historical Trends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922" y="1950642"/>
            <a:ext cx="8966200" cy="43942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8526912" y="6439041"/>
            <a:ext cx="19331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7F7F7F"/>
                </a:solidFill>
              </a:rPr>
              <a:t>(</a:t>
            </a:r>
            <a:r>
              <a:rPr lang="en-US" dirty="0" err="1">
                <a:solidFill>
                  <a:srgbClr val="7F7F7F"/>
                </a:solidFill>
              </a:rPr>
              <a:t>Goodfellow</a:t>
            </a:r>
            <a:r>
              <a:rPr lang="en-US" dirty="0">
                <a:solidFill>
                  <a:srgbClr val="7F7F7F"/>
                </a:solidFill>
              </a:rPr>
              <a:t> 2016)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728385" y="3833294"/>
            <a:ext cx="23721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Perceptron</a:t>
            </a:r>
            <a:endParaRPr lang="en-US" b="1" dirty="0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4854538" y="4294958"/>
            <a:ext cx="191685" cy="6164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797640" y="3186962"/>
            <a:ext cx="23721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Distributed</a:t>
            </a:r>
          </a:p>
          <a:p>
            <a:pPr algn="ctr"/>
            <a:r>
              <a:rPr lang="en-US" sz="2400" b="1" dirty="0"/>
              <a:t>Representation</a:t>
            </a:r>
            <a:endParaRPr lang="en-US" b="1" dirty="0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7762418" y="4064126"/>
            <a:ext cx="191685" cy="84728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838692" y="3660875"/>
            <a:ext cx="23721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/>
              <a:t>Backprop</a:t>
            </a:r>
            <a:endParaRPr lang="en-US" b="1" dirty="0"/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8049944" y="4122540"/>
            <a:ext cx="476969" cy="78886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8565849" y="2277844"/>
            <a:ext cx="23721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LSTM</a:t>
            </a:r>
            <a:endParaRPr lang="en-US" b="1" dirty="0"/>
          </a:p>
        </p:txBody>
      </p:sp>
      <p:cxnSp>
        <p:nvCxnSpPr>
          <p:cNvPr id="17" name="Straight Arrow Connector 16"/>
          <p:cNvCxnSpPr/>
          <p:nvPr/>
        </p:nvCxnSpPr>
        <p:spPr>
          <a:xfrm flipH="1">
            <a:off x="9259960" y="2587473"/>
            <a:ext cx="195031" cy="24969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5270505" y="4449742"/>
            <a:ext cx="19801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ADALINE</a:t>
            </a:r>
            <a:endParaRPr lang="en-US" b="1" dirty="0"/>
          </a:p>
        </p:txBody>
      </p:sp>
      <p:cxnSp>
        <p:nvCxnSpPr>
          <p:cNvPr id="20" name="Straight Arrow Connector 19"/>
          <p:cNvCxnSpPr/>
          <p:nvPr/>
        </p:nvCxnSpPr>
        <p:spPr>
          <a:xfrm flipH="1">
            <a:off x="5270505" y="4911407"/>
            <a:ext cx="335450" cy="38332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1033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Symbol-to-symbol Differentiation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2608" y="1417638"/>
            <a:ext cx="7678193" cy="496444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7281334" y="1947334"/>
            <a:ext cx="2427111" cy="56444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746035" y="6370008"/>
            <a:ext cx="25036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7F7F7F"/>
                </a:solidFill>
              </a:rPr>
              <a:t>(</a:t>
            </a:r>
            <a:r>
              <a:rPr lang="en-US" dirty="0" err="1">
                <a:solidFill>
                  <a:srgbClr val="7F7F7F"/>
                </a:solidFill>
              </a:rPr>
              <a:t>Goodfellow</a:t>
            </a:r>
            <a:r>
              <a:rPr lang="en-US" dirty="0">
                <a:solidFill>
                  <a:srgbClr val="7F7F7F"/>
                </a:solidFill>
              </a:rPr>
              <a:t> et al.  2017)</a:t>
            </a:r>
          </a:p>
        </p:txBody>
      </p:sp>
    </p:spTree>
    <p:extLst>
      <p:ext uri="{BB962C8B-B14F-4D97-AF65-F5344CB8AC3E}">
        <p14:creationId xmlns:p14="http://schemas.microsoft.com/office/powerpoint/2010/main" val="784823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Feed-forward Nets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1210984"/>
            <a:ext cx="8681152" cy="523957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7055555" y="5531556"/>
            <a:ext cx="2427111" cy="56444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ounded Rectangular Callout 4"/>
          <p:cNvSpPr/>
          <p:nvPr/>
        </p:nvSpPr>
        <p:spPr>
          <a:xfrm>
            <a:off x="7135315" y="5080290"/>
            <a:ext cx="3467427" cy="1636831"/>
          </a:xfrm>
          <a:prstGeom prst="wedgeRoundRectCallout">
            <a:avLst>
              <a:gd name="adj1" fmla="val -45432"/>
              <a:gd name="adj2" fmla="val -72727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Computational cost for forward/back prop: </a:t>
            </a:r>
            <a:r>
              <a:rPr lang="en-US" dirty="0">
                <a:solidFill>
                  <a:srgbClr val="FF0000"/>
                </a:solidFill>
              </a:rPr>
              <a:t>O(#</a:t>
            </a:r>
            <a:r>
              <a:rPr lang="en-US" dirty="0" err="1">
                <a:solidFill>
                  <a:srgbClr val="FF0000"/>
                </a:solidFill>
              </a:rPr>
              <a:t>num</a:t>
            </a:r>
            <a:r>
              <a:rPr lang="en-US" dirty="0">
                <a:solidFill>
                  <a:srgbClr val="FF0000"/>
                </a:solidFill>
              </a:rPr>
              <a:t>-weights)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Memory cost: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O(#</a:t>
            </a:r>
            <a:r>
              <a:rPr lang="en-US" dirty="0" err="1">
                <a:solidFill>
                  <a:srgbClr val="FF0000"/>
                </a:solidFill>
              </a:rPr>
              <a:t>num</a:t>
            </a:r>
            <a:r>
              <a:rPr lang="en-US" dirty="0">
                <a:solidFill>
                  <a:srgbClr val="FF0000"/>
                </a:solidFill>
              </a:rPr>
              <a:t>-layers  x  </a:t>
            </a:r>
            <a:r>
              <a:rPr lang="en-US" dirty="0" err="1">
                <a:solidFill>
                  <a:srgbClr val="FF0000"/>
                </a:solidFill>
              </a:rPr>
              <a:t>minibatch</a:t>
            </a:r>
            <a:r>
              <a:rPr lang="en-US" dirty="0">
                <a:solidFill>
                  <a:srgbClr val="FF0000"/>
                </a:solidFill>
              </a:rPr>
              <a:t>-size)</a:t>
            </a:r>
          </a:p>
        </p:txBody>
      </p:sp>
      <p:sp>
        <p:nvSpPr>
          <p:cNvPr id="6" name="Rectangle 5"/>
          <p:cNvSpPr/>
          <p:nvPr/>
        </p:nvSpPr>
        <p:spPr>
          <a:xfrm>
            <a:off x="1746035" y="6370008"/>
            <a:ext cx="25036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7F7F7F"/>
                </a:solidFill>
              </a:rPr>
              <a:t>(</a:t>
            </a:r>
            <a:r>
              <a:rPr lang="en-US" dirty="0" err="1">
                <a:solidFill>
                  <a:srgbClr val="7F7F7F"/>
                </a:solidFill>
              </a:rPr>
              <a:t>Goodfellow</a:t>
            </a:r>
            <a:r>
              <a:rPr lang="en-US" dirty="0">
                <a:solidFill>
                  <a:srgbClr val="7F7F7F"/>
                </a:solidFill>
              </a:rPr>
              <a:t> et al.  2017)</a:t>
            </a:r>
          </a:p>
        </p:txBody>
      </p:sp>
    </p:spTree>
    <p:extLst>
      <p:ext uri="{BB962C8B-B14F-4D97-AF65-F5344CB8AC3E}">
        <p14:creationId xmlns:p14="http://schemas.microsoft.com/office/powerpoint/2010/main" val="691887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Notebook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github.com</a:t>
            </a:r>
            <a:r>
              <a:rPr lang="en-US" dirty="0" smtClean="0"/>
              <a:t>/cs109/2018-ComputeFest/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69425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Historical Trends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1677287"/>
            <a:ext cx="9144000" cy="4295494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8256955" y="6439040"/>
            <a:ext cx="268600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beamandrew.github.io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/</a:t>
            </a:r>
          </a:p>
        </p:txBody>
      </p:sp>
      <p:sp>
        <p:nvSpPr>
          <p:cNvPr id="5" name="Oval 4"/>
          <p:cNvSpPr/>
          <p:nvPr/>
        </p:nvSpPr>
        <p:spPr>
          <a:xfrm>
            <a:off x="7740317" y="1818106"/>
            <a:ext cx="989263" cy="708527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3621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Historical Trends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2425700"/>
            <a:ext cx="9144000" cy="275463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981200" y="1676400"/>
            <a:ext cx="822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err="1"/>
              <a:t>ArXiv</a:t>
            </a:r>
            <a:r>
              <a:rPr lang="en-US" sz="2800" dirty="0"/>
              <a:t> papers on deep learning: 2012-2017</a:t>
            </a:r>
          </a:p>
        </p:txBody>
      </p:sp>
    </p:spTree>
    <p:extLst>
      <p:ext uri="{BB962C8B-B14F-4D97-AF65-F5344CB8AC3E}">
        <p14:creationId xmlns:p14="http://schemas.microsoft.com/office/powerpoint/2010/main" val="673172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</TotalTime>
  <Words>1145</Words>
  <Application>Microsoft Macintosh PowerPoint</Application>
  <PresentationFormat>Widescreen</PresentationFormat>
  <Paragraphs>311</Paragraphs>
  <Slides>72</Slides>
  <Notes>12</Notes>
  <HiddenSlides>6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72</vt:i4>
      </vt:variant>
    </vt:vector>
  </HeadingPairs>
  <TitlesOfParts>
    <vt:vector size="79" baseType="lpstr">
      <vt:lpstr>Calibri</vt:lpstr>
      <vt:lpstr>Calibri Light</vt:lpstr>
      <vt:lpstr>Times</vt:lpstr>
      <vt:lpstr>Times New Roman</vt:lpstr>
      <vt:lpstr>Arial</vt:lpstr>
      <vt:lpstr>Office Theme</vt:lpstr>
      <vt:lpstr>Equation</vt:lpstr>
      <vt:lpstr>Compute Fest 2018</vt:lpstr>
      <vt:lpstr>Outline</vt:lpstr>
      <vt:lpstr>AlphaZero (2017)</vt:lpstr>
      <vt:lpstr>AlphaGo (2015)</vt:lpstr>
      <vt:lpstr>iOS Speech Synthesis (2016-)</vt:lpstr>
      <vt:lpstr>Google Brain (2012) </vt:lpstr>
      <vt:lpstr>Historical Trends</vt:lpstr>
      <vt:lpstr>Historical Trends</vt:lpstr>
      <vt:lpstr>Historical Trends</vt:lpstr>
      <vt:lpstr>Deep Learning vs Classical ML</vt:lpstr>
      <vt:lpstr>Representation Matters</vt:lpstr>
      <vt:lpstr>Learning Multiple Components</vt:lpstr>
      <vt:lpstr>Depth = Repeated Compositions</vt:lpstr>
      <vt:lpstr>How to measure depth?</vt:lpstr>
      <vt:lpstr>Is deep learning inspired by the brain?</vt:lpstr>
      <vt:lpstr>Is deep learning inspired by the brain?</vt:lpstr>
      <vt:lpstr>Why is deep learning so popular now?</vt:lpstr>
      <vt:lpstr>Increasing Accuracy</vt:lpstr>
      <vt:lpstr>What changed?</vt:lpstr>
      <vt:lpstr>What changed?</vt:lpstr>
      <vt:lpstr>What changed?</vt:lpstr>
      <vt:lpstr>What changed?</vt:lpstr>
      <vt:lpstr>What changed? </vt:lpstr>
      <vt:lpstr>What changed?</vt:lpstr>
      <vt:lpstr>What changed?</vt:lpstr>
      <vt:lpstr>Basic feed forward NN </vt:lpstr>
      <vt:lpstr>Beyond Linear Models</vt:lpstr>
      <vt:lpstr>Traditional ML</vt:lpstr>
      <vt:lpstr>Deep Learning</vt:lpstr>
      <vt:lpstr>SVM vs. Neural Networks</vt:lpstr>
      <vt:lpstr>Example: Learning XOR</vt:lpstr>
      <vt:lpstr>Example: Learning XOR</vt:lpstr>
      <vt:lpstr>Design Choices</vt:lpstr>
      <vt:lpstr>Cost Function</vt:lpstr>
      <vt:lpstr>Cost Function</vt:lpstr>
      <vt:lpstr>Cost Function</vt:lpstr>
      <vt:lpstr>Design Choices</vt:lpstr>
      <vt:lpstr>Output Units</vt:lpstr>
      <vt:lpstr>Softmax Output</vt:lpstr>
      <vt:lpstr>Mixture Density Output</vt:lpstr>
      <vt:lpstr>Design Choices</vt:lpstr>
      <vt:lpstr>Hidden Units</vt:lpstr>
      <vt:lpstr>ReLU</vt:lpstr>
      <vt:lpstr>Generalized ReLU</vt:lpstr>
      <vt:lpstr>Maxout </vt:lpstr>
      <vt:lpstr>Design Choices</vt:lpstr>
      <vt:lpstr>Universal Approximation Theorem</vt:lpstr>
      <vt:lpstr>Exponential Gain with Depth</vt:lpstr>
      <vt:lpstr>Exponential Gain with Depth</vt:lpstr>
      <vt:lpstr>Better Generalization with Depth</vt:lpstr>
      <vt:lpstr>Large, Shallow Nets Overfit More</vt:lpstr>
      <vt:lpstr>Design Choices</vt:lpstr>
      <vt:lpstr>Gradient-based Optimizer (e.g. stochastic gradient descent)</vt:lpstr>
      <vt:lpstr>Backpropagation</vt:lpstr>
      <vt:lpstr>Backprop: Arithmetic</vt:lpstr>
      <vt:lpstr>Backprop: Overview  </vt:lpstr>
      <vt:lpstr>Backprop: Example</vt:lpstr>
      <vt:lpstr>Backprop: Example</vt:lpstr>
      <vt:lpstr>Backprop: Example</vt:lpstr>
      <vt:lpstr>Backprop: Example</vt:lpstr>
      <vt:lpstr>Backprop: Example</vt:lpstr>
      <vt:lpstr>Backprop: Example</vt:lpstr>
      <vt:lpstr>Backprop: Example</vt:lpstr>
      <vt:lpstr>Backprop: Example</vt:lpstr>
      <vt:lpstr>Backprop: Example</vt:lpstr>
      <vt:lpstr>Computation Graphs</vt:lpstr>
      <vt:lpstr>Repeated Sub-expressions</vt:lpstr>
      <vt:lpstr>Backprop on Computation Graph</vt:lpstr>
      <vt:lpstr>Symbol-to-symbol Differentiation</vt:lpstr>
      <vt:lpstr>Symbol-to-symbol Differentiation</vt:lpstr>
      <vt:lpstr>Training Feed-forward Nets</vt:lpstr>
      <vt:lpstr>Notebook </vt:lpstr>
    </vt:vector>
  </TitlesOfParts>
  <Company/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ComputeFest 2018</dc:title>
  <dc:creator>Microsoft Office User</dc:creator>
  <cp:lastModifiedBy>Microsoft Office User</cp:lastModifiedBy>
  <cp:revision>11</cp:revision>
  <dcterms:created xsi:type="dcterms:W3CDTF">2018-01-19T02:26:45Z</dcterms:created>
  <dcterms:modified xsi:type="dcterms:W3CDTF">2018-01-19T12:03:42Z</dcterms:modified>
</cp:coreProperties>
</file>